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84"/>
  </p:notesMasterIdLst>
  <p:sldIdLst>
    <p:sldId id="795" r:id="rId2"/>
    <p:sldId id="796" r:id="rId3"/>
    <p:sldId id="797" r:id="rId4"/>
    <p:sldId id="842" r:id="rId5"/>
    <p:sldId id="843" r:id="rId6"/>
    <p:sldId id="886" r:id="rId7"/>
    <p:sldId id="894" r:id="rId8"/>
    <p:sldId id="897" r:id="rId9"/>
    <p:sldId id="287" r:id="rId10"/>
    <p:sldId id="289" r:id="rId11"/>
    <p:sldId id="292" r:id="rId12"/>
    <p:sldId id="311" r:id="rId13"/>
    <p:sldId id="313" r:id="rId14"/>
    <p:sldId id="318" r:id="rId15"/>
    <p:sldId id="319" r:id="rId16"/>
    <p:sldId id="909" r:id="rId17"/>
    <p:sldId id="902" r:id="rId18"/>
    <p:sldId id="903" r:id="rId19"/>
    <p:sldId id="904" r:id="rId20"/>
    <p:sldId id="905" r:id="rId21"/>
    <p:sldId id="906" r:id="rId22"/>
    <p:sldId id="907" r:id="rId23"/>
    <p:sldId id="908" r:id="rId24"/>
    <p:sldId id="932" r:id="rId25"/>
    <p:sldId id="268" r:id="rId26"/>
    <p:sldId id="933" r:id="rId27"/>
    <p:sldId id="931" r:id="rId28"/>
    <p:sldId id="269" r:id="rId29"/>
    <p:sldId id="935" r:id="rId30"/>
    <p:sldId id="270" r:id="rId31"/>
    <p:sldId id="936" r:id="rId32"/>
    <p:sldId id="271" r:id="rId33"/>
    <p:sldId id="937" r:id="rId34"/>
    <p:sldId id="272" r:id="rId35"/>
    <p:sldId id="934" r:id="rId36"/>
    <p:sldId id="273" r:id="rId37"/>
    <p:sldId id="274" r:id="rId38"/>
    <p:sldId id="938"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939" r:id="rId52"/>
    <p:sldId id="910" r:id="rId53"/>
    <p:sldId id="288" r:id="rId54"/>
    <p:sldId id="911" r:id="rId55"/>
    <p:sldId id="290" r:id="rId56"/>
    <p:sldId id="291" r:id="rId57"/>
    <p:sldId id="912" r:id="rId58"/>
    <p:sldId id="913" r:id="rId59"/>
    <p:sldId id="914" r:id="rId60"/>
    <p:sldId id="915" r:id="rId61"/>
    <p:sldId id="940" r:id="rId62"/>
    <p:sldId id="296" r:id="rId63"/>
    <p:sldId id="941" r:id="rId64"/>
    <p:sldId id="297" r:id="rId65"/>
    <p:sldId id="298" r:id="rId66"/>
    <p:sldId id="916" r:id="rId67"/>
    <p:sldId id="917" r:id="rId68"/>
    <p:sldId id="918" r:id="rId69"/>
    <p:sldId id="302" r:id="rId70"/>
    <p:sldId id="304" r:id="rId71"/>
    <p:sldId id="305" r:id="rId72"/>
    <p:sldId id="306" r:id="rId73"/>
    <p:sldId id="307" r:id="rId74"/>
    <p:sldId id="308" r:id="rId75"/>
    <p:sldId id="309" r:id="rId76"/>
    <p:sldId id="310" r:id="rId77"/>
    <p:sldId id="942" r:id="rId78"/>
    <p:sldId id="943" r:id="rId79"/>
    <p:sldId id="327" r:id="rId80"/>
    <p:sldId id="299" r:id="rId81"/>
    <p:sldId id="882" r:id="rId82"/>
    <p:sldId id="301" r:id="rId83"/>
  </p:sldIdLst>
  <p:sldSz cx="24384000" cy="13716000"/>
  <p:notesSz cx="6858000" cy="9144000"/>
  <p:defaultTextStyle>
    <a:defPPr>
      <a:defRPr lang="en-TR"/>
    </a:defPPr>
    <a:lvl1pPr marL="385763" indent="-385763"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4572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9144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3716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1828800" algn="l" defTabSz="1828800" rtl="0" eaLnBrk="0" fontAlgn="base" hangingPunct="0">
      <a:spcBef>
        <a:spcPct val="0"/>
      </a:spcBef>
      <a:spcAft>
        <a:spcPct val="0"/>
      </a:spcAft>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7432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2004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657600" algn="l" defTabSz="914400" rtl="0" eaLnBrk="1" latinLnBrk="0" hangingPunct="1">
      <a:defRPr sz="36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3"/>
    <p:restoredTop sz="92746"/>
  </p:normalViewPr>
  <p:slideViewPr>
    <p:cSldViewPr>
      <p:cViewPr>
        <p:scale>
          <a:sx n="47" d="100"/>
          <a:sy n="47" d="100"/>
        </p:scale>
        <p:origin x="-96" y="560"/>
      </p:cViewPr>
      <p:guideLst>
        <p:guide orient="horz" pos="4320"/>
        <p:guide pos="7680"/>
      </p:guideLst>
    </p:cSldViewPr>
  </p:slideViewPr>
  <p:outlineViewPr>
    <p:cViewPr>
      <p:scale>
        <a:sx n="33" d="100"/>
        <a:sy n="33" d="100"/>
      </p:scale>
      <p:origin x="0" y="-1419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15C16CF2-F7D7-1AAC-DC3C-7454041149BD}"/>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2455E866-8D3A-21B1-5382-972313D23B9B}"/>
              </a:ext>
            </a:extLst>
          </p:cNvPr>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TR" altLang="en-TR" noProof="0">
                <a:sym typeface="Calibri" panose="020F0502020204030204" pitchFamily="34" charset="0"/>
              </a:rPr>
              <a:t>Click to edit Master text styles</a:t>
            </a:r>
          </a:p>
          <a:p>
            <a:pPr lvl="1"/>
            <a:r>
              <a:rPr lang="en-TR" altLang="en-TR" noProof="0">
                <a:sym typeface="Calibri" panose="020F0502020204030204" pitchFamily="34" charset="0"/>
              </a:rPr>
              <a:t>Second level</a:t>
            </a:r>
          </a:p>
          <a:p>
            <a:pPr lvl="2"/>
            <a:r>
              <a:rPr lang="en-TR" altLang="en-TR" noProof="0">
                <a:sym typeface="Calibri" panose="020F0502020204030204" pitchFamily="34" charset="0"/>
              </a:rPr>
              <a:t>Third level</a:t>
            </a:r>
          </a:p>
          <a:p>
            <a:pPr lvl="3"/>
            <a:r>
              <a:rPr lang="en-TR" altLang="en-TR" noProof="0">
                <a:sym typeface="Calibri" panose="020F0502020204030204" pitchFamily="34" charset="0"/>
              </a:rPr>
              <a:t>Fourth level</a:t>
            </a:r>
          </a:p>
          <a:p>
            <a:pPr lvl="4"/>
            <a:r>
              <a:rPr lang="en-TR" altLang="en-TR" noProof="0">
                <a:sym typeface="Calibri" panose="020F0502020204030204" pitchFamily="34" charset="0"/>
              </a:rPr>
              <a:t>Fifth level</a:t>
            </a:r>
          </a:p>
        </p:txBody>
      </p:sp>
    </p:spTree>
  </p:cSld>
  <p:clrMap bg1="lt1" tx1="dk1" bg2="lt2" tx2="dk2" accent1="accent1" accent2="accent2" accent3="accent3" accent4="accent4" accent5="accent5" accent6="accent6" hlink="hlink" folHlink="folHlink"/>
  <p:notesStyle>
    <a:lvl1pPr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indent="2286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indent="4572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indent="6858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indent="914400" algn="l" defTabSz="1828800" rtl="0" eaLnBrk="0" fontAlgn="base" hangingPunct="0">
      <a:spcBef>
        <a:spcPct val="0"/>
      </a:spcBef>
      <a:spcAft>
        <a:spcPct val="0"/>
      </a:spcAft>
      <a:defRPr sz="2400" kern="12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tr-TR"/>
          </a:p>
        </p:txBody>
      </p:sp>
      <p:sp>
        <p:nvSpPr>
          <p:cNvPr id="3" name="Subtitle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Rectangle 3">
            <a:extLst>
              <a:ext uri="{FF2B5EF4-FFF2-40B4-BE49-F238E27FC236}">
                <a16:creationId xmlns:a16="http://schemas.microsoft.com/office/drawing/2014/main" id="{4E7352AA-8F08-84DF-1484-C3630DB12858}"/>
              </a:ext>
            </a:extLst>
          </p:cNvPr>
          <p:cNvSpPr>
            <a:spLocks noGrp="1"/>
          </p:cNvSpPr>
          <p:nvPr>
            <p:ph type="sldNum" sz="quarter" idx="10"/>
          </p:nvPr>
        </p:nvSpPr>
        <p:spPr>
          <a:ln/>
        </p:spPr>
        <p:txBody>
          <a:bodyPr/>
          <a:lstStyle>
            <a:lvl1pPr>
              <a:defRPr/>
            </a:lvl1pPr>
          </a:lstStyle>
          <a:p>
            <a:pPr>
              <a:defRPr/>
            </a:pPr>
            <a:fld id="{872053E1-E34A-4143-AAA2-C9A09F7CDF1F}" type="slidenum">
              <a:rPr lang="en-TR" altLang="en-TR"/>
              <a:pPr>
                <a:defRPr/>
              </a:pPr>
              <a:t>‹#›</a:t>
            </a:fld>
            <a:endParaRPr lang="en-TR" altLang="en-TR" dirty="0"/>
          </a:p>
        </p:txBody>
      </p:sp>
    </p:spTree>
    <p:extLst>
      <p:ext uri="{BB962C8B-B14F-4D97-AF65-F5344CB8AC3E}">
        <p14:creationId xmlns:p14="http://schemas.microsoft.com/office/powerpoint/2010/main" val="3994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A1AA626B-0E62-5117-F0A8-397488DAD13B}"/>
              </a:ext>
            </a:extLst>
          </p:cNvPr>
          <p:cNvSpPr>
            <a:spLocks noGrp="1"/>
          </p:cNvSpPr>
          <p:nvPr>
            <p:ph type="sldNum" sz="quarter" idx="10"/>
          </p:nvPr>
        </p:nvSpPr>
        <p:spPr>
          <a:ln/>
        </p:spPr>
        <p:txBody>
          <a:bodyPr/>
          <a:lstStyle>
            <a:lvl1pPr>
              <a:defRPr/>
            </a:lvl1pPr>
          </a:lstStyle>
          <a:p>
            <a:pPr>
              <a:defRPr/>
            </a:pPr>
            <a:fld id="{DE6C6515-DDFF-4B42-AA3C-43DE4240D768}" type="slidenum">
              <a:rPr lang="en-TR" altLang="en-TR"/>
              <a:pPr>
                <a:defRPr/>
              </a:pPr>
              <a:t>‹#›</a:t>
            </a:fld>
            <a:endParaRPr lang="en-TR" altLang="en-TR" dirty="0"/>
          </a:p>
        </p:txBody>
      </p:sp>
    </p:spTree>
    <p:extLst>
      <p:ext uri="{BB962C8B-B14F-4D97-AF65-F5344CB8AC3E}">
        <p14:creationId xmlns:p14="http://schemas.microsoft.com/office/powerpoint/2010/main" val="92850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126075" y="549275"/>
            <a:ext cx="5932488" cy="127857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323850" y="549275"/>
            <a:ext cx="17649825" cy="1278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Rectangle 3">
            <a:extLst>
              <a:ext uri="{FF2B5EF4-FFF2-40B4-BE49-F238E27FC236}">
                <a16:creationId xmlns:a16="http://schemas.microsoft.com/office/drawing/2014/main" id="{CF7A030C-2C9C-3C86-E920-5695087FF1D2}"/>
              </a:ext>
            </a:extLst>
          </p:cNvPr>
          <p:cNvSpPr>
            <a:spLocks noGrp="1"/>
          </p:cNvSpPr>
          <p:nvPr>
            <p:ph type="sldNum" sz="quarter" idx="10"/>
          </p:nvPr>
        </p:nvSpPr>
        <p:spPr>
          <a:ln/>
        </p:spPr>
        <p:txBody>
          <a:bodyPr/>
          <a:lstStyle>
            <a:lvl1pPr>
              <a:defRPr/>
            </a:lvl1pPr>
          </a:lstStyle>
          <a:p>
            <a:pPr>
              <a:defRPr/>
            </a:pPr>
            <a:fld id="{84015BA0-6617-C644-9D60-18DFD9B4344C}" type="slidenum">
              <a:rPr lang="en-TR" altLang="en-TR"/>
              <a:pPr>
                <a:defRPr/>
              </a:pPr>
              <a:t>‹#›</a:t>
            </a:fld>
            <a:endParaRPr lang="en-TR" altLang="en-TR" dirty="0"/>
          </a:p>
        </p:txBody>
      </p:sp>
    </p:spTree>
    <p:extLst>
      <p:ext uri="{BB962C8B-B14F-4D97-AF65-F5344CB8AC3E}">
        <p14:creationId xmlns:p14="http://schemas.microsoft.com/office/powerpoint/2010/main" val="101643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DD5482C-7797-94C2-9C73-D217CC622A82}"/>
              </a:ext>
            </a:extLst>
          </p:cNvPr>
          <p:cNvSpPr txBox="1">
            <a:spLocks noGrp="1"/>
          </p:cNvSpPr>
          <p:nvPr>
            <p:ph type="sldNum" sz="quarter" idx="10"/>
          </p:nvPr>
        </p:nvSpPr>
        <p:spPr/>
        <p:txBody>
          <a:bodyPr/>
          <a:lstStyle>
            <a:lvl1pPr marL="0" indent="0">
              <a:buNone/>
              <a:defRPr/>
            </a:lvl1pPr>
          </a:lstStyle>
          <a:p>
            <a:pPr>
              <a:defRPr/>
            </a:pPr>
            <a:fld id="{E9450A2B-522F-9B4F-9E0F-9EDB5DCD078F}" type="slidenum">
              <a:rPr lang="en-TR"/>
              <a:pPr>
                <a:defRPr/>
              </a:pPr>
              <a:t>‹#›</a:t>
            </a:fld>
            <a:endParaRPr lang="en-TR" dirty="0"/>
          </a:p>
        </p:txBody>
      </p:sp>
    </p:spTree>
    <p:extLst>
      <p:ext uri="{BB962C8B-B14F-4D97-AF65-F5344CB8AC3E}">
        <p14:creationId xmlns:p14="http://schemas.microsoft.com/office/powerpoint/2010/main" val="35557709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108461" y="8813802"/>
            <a:ext cx="20790166" cy="2724155"/>
          </a:xfrm>
          <a:prstGeom prst="rect">
            <a:avLst/>
          </a:prstGeom>
        </p:spPr>
        <p:txBody>
          <a:bodyPr/>
          <a:lstStyle>
            <a:lvl1pPr algn="l">
              <a:defRPr sz="8000" b="1"/>
            </a:lvl1pPr>
          </a:lstStyle>
          <a:p>
            <a:r>
              <a:t>Title Text</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96988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lvl1pPr marL="685800" indent="-685800">
              <a:buFont typeface="Arial" panose="020B0604020202020204" pitchFamily="34" charset="0"/>
              <a:buChar char="•"/>
              <a:defRPr/>
            </a:lvl1pPr>
            <a:lvl3pPr marL="4762500" indent="-3848100">
              <a:buFont typeface="Wingdings" pitchFamily="2"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r-TR" dirty="0"/>
          </a:p>
        </p:txBody>
      </p:sp>
      <p:sp>
        <p:nvSpPr>
          <p:cNvPr id="4" name="Rectangle 3">
            <a:extLst>
              <a:ext uri="{FF2B5EF4-FFF2-40B4-BE49-F238E27FC236}">
                <a16:creationId xmlns:a16="http://schemas.microsoft.com/office/drawing/2014/main" id="{C024848C-4517-B497-20CA-1ADC2EA83187}"/>
              </a:ext>
            </a:extLst>
          </p:cNvPr>
          <p:cNvSpPr>
            <a:spLocks noGrp="1"/>
          </p:cNvSpPr>
          <p:nvPr>
            <p:ph type="sldNum" sz="quarter" idx="10"/>
          </p:nvPr>
        </p:nvSpPr>
        <p:spPr>
          <a:ln/>
        </p:spPr>
        <p:txBody>
          <a:bodyPr/>
          <a:lstStyle>
            <a:lvl1pPr>
              <a:defRPr/>
            </a:lvl1pPr>
          </a:lstStyle>
          <a:p>
            <a:pPr>
              <a:defRPr/>
            </a:pPr>
            <a:fld id="{06F6C418-247E-C746-AAF7-A6C44B129307}" type="slidenum">
              <a:rPr lang="en-TR" altLang="en-TR"/>
              <a:pPr>
                <a:defRPr/>
              </a:pPr>
              <a:t>‹#›</a:t>
            </a:fld>
            <a:endParaRPr lang="en-TR" altLang="en-TR" dirty="0"/>
          </a:p>
        </p:txBody>
      </p:sp>
    </p:spTree>
    <p:extLst>
      <p:ext uri="{BB962C8B-B14F-4D97-AF65-F5344CB8AC3E}">
        <p14:creationId xmlns:p14="http://schemas.microsoft.com/office/powerpoint/2010/main" val="244651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tr-TR"/>
          </a:p>
        </p:txBody>
      </p:sp>
      <p:sp>
        <p:nvSpPr>
          <p:cNvPr id="3" name="Text Placeholder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a:extLst>
              <a:ext uri="{FF2B5EF4-FFF2-40B4-BE49-F238E27FC236}">
                <a16:creationId xmlns:a16="http://schemas.microsoft.com/office/drawing/2014/main" id="{9EECD25C-D199-B9C9-9E58-4845914BC7DB}"/>
              </a:ext>
            </a:extLst>
          </p:cNvPr>
          <p:cNvSpPr>
            <a:spLocks noGrp="1"/>
          </p:cNvSpPr>
          <p:nvPr>
            <p:ph type="sldNum" sz="quarter" idx="10"/>
          </p:nvPr>
        </p:nvSpPr>
        <p:spPr>
          <a:ln/>
        </p:spPr>
        <p:txBody>
          <a:bodyPr/>
          <a:lstStyle>
            <a:lvl1pPr>
              <a:defRPr/>
            </a:lvl1pPr>
          </a:lstStyle>
          <a:p>
            <a:pPr>
              <a:defRPr/>
            </a:pPr>
            <a:fld id="{18FF5254-B5D3-0F47-ADC3-6D2AD49909F8}" type="slidenum">
              <a:rPr lang="en-TR" altLang="en-TR"/>
              <a:pPr>
                <a:defRPr/>
              </a:pPr>
              <a:t>‹#›</a:t>
            </a:fld>
            <a:endParaRPr lang="en-TR" altLang="en-TR" dirty="0"/>
          </a:p>
        </p:txBody>
      </p:sp>
    </p:spTree>
    <p:extLst>
      <p:ext uri="{BB962C8B-B14F-4D97-AF65-F5344CB8AC3E}">
        <p14:creationId xmlns:p14="http://schemas.microsoft.com/office/powerpoint/2010/main" val="298210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455613" y="2819400"/>
            <a:ext cx="11710987"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12319000" y="2819400"/>
            <a:ext cx="11712575"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Rectangle 3">
            <a:extLst>
              <a:ext uri="{FF2B5EF4-FFF2-40B4-BE49-F238E27FC236}">
                <a16:creationId xmlns:a16="http://schemas.microsoft.com/office/drawing/2014/main" id="{D53990FD-3EB7-54ED-1139-CB1C351245A2}"/>
              </a:ext>
            </a:extLst>
          </p:cNvPr>
          <p:cNvSpPr>
            <a:spLocks noGrp="1"/>
          </p:cNvSpPr>
          <p:nvPr>
            <p:ph type="sldNum" sz="quarter" idx="10"/>
          </p:nvPr>
        </p:nvSpPr>
        <p:spPr>
          <a:ln/>
        </p:spPr>
        <p:txBody>
          <a:bodyPr/>
          <a:lstStyle>
            <a:lvl1pPr>
              <a:defRPr/>
            </a:lvl1pPr>
          </a:lstStyle>
          <a:p>
            <a:pPr>
              <a:defRPr/>
            </a:pPr>
            <a:fld id="{B38439B2-A477-7747-BD04-FB0498649D5B}" type="slidenum">
              <a:rPr lang="en-TR" altLang="en-TR"/>
              <a:pPr>
                <a:defRPr/>
              </a:pPr>
              <a:t>‹#›</a:t>
            </a:fld>
            <a:endParaRPr lang="en-TR" altLang="en-TR" dirty="0"/>
          </a:p>
        </p:txBody>
      </p:sp>
    </p:spTree>
    <p:extLst>
      <p:ext uri="{BB962C8B-B14F-4D97-AF65-F5344CB8AC3E}">
        <p14:creationId xmlns:p14="http://schemas.microsoft.com/office/powerpoint/2010/main" val="58044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5" y="730250"/>
            <a:ext cx="21031200" cy="2651125"/>
          </a:xfrm>
        </p:spPr>
        <p:txBody>
          <a:bodyPr/>
          <a:lstStyle/>
          <a:p>
            <a:r>
              <a:rPr lang="en-US"/>
              <a:t>Click to edit Master title style</a:t>
            </a:r>
            <a:endParaRPr lang="tr-TR"/>
          </a:p>
        </p:txBody>
      </p:sp>
      <p:sp>
        <p:nvSpPr>
          <p:cNvPr id="3" name="Text Placeholder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Rectangle 3">
            <a:extLst>
              <a:ext uri="{FF2B5EF4-FFF2-40B4-BE49-F238E27FC236}">
                <a16:creationId xmlns:a16="http://schemas.microsoft.com/office/drawing/2014/main" id="{6C96743F-D2BC-41A6-9E70-D535A3F16055}"/>
              </a:ext>
            </a:extLst>
          </p:cNvPr>
          <p:cNvSpPr>
            <a:spLocks noGrp="1"/>
          </p:cNvSpPr>
          <p:nvPr>
            <p:ph type="sldNum" sz="quarter" idx="10"/>
          </p:nvPr>
        </p:nvSpPr>
        <p:spPr>
          <a:ln/>
        </p:spPr>
        <p:txBody>
          <a:bodyPr/>
          <a:lstStyle>
            <a:lvl1pPr>
              <a:defRPr/>
            </a:lvl1pPr>
          </a:lstStyle>
          <a:p>
            <a:pPr>
              <a:defRPr/>
            </a:pPr>
            <a:fld id="{8B16C520-E9BE-3743-8DB5-9F28A3677142}" type="slidenum">
              <a:rPr lang="en-TR" altLang="en-TR"/>
              <a:pPr>
                <a:defRPr/>
              </a:pPr>
              <a:t>‹#›</a:t>
            </a:fld>
            <a:endParaRPr lang="en-TR" altLang="en-TR" dirty="0"/>
          </a:p>
        </p:txBody>
      </p:sp>
    </p:spTree>
    <p:extLst>
      <p:ext uri="{BB962C8B-B14F-4D97-AF65-F5344CB8AC3E}">
        <p14:creationId xmlns:p14="http://schemas.microsoft.com/office/powerpoint/2010/main" val="131730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Rectangle 3">
            <a:extLst>
              <a:ext uri="{FF2B5EF4-FFF2-40B4-BE49-F238E27FC236}">
                <a16:creationId xmlns:a16="http://schemas.microsoft.com/office/drawing/2014/main" id="{8CAC38F7-F1B4-E65A-05E7-B3F85E3AB01D}"/>
              </a:ext>
            </a:extLst>
          </p:cNvPr>
          <p:cNvSpPr>
            <a:spLocks noGrp="1"/>
          </p:cNvSpPr>
          <p:nvPr>
            <p:ph type="sldNum" sz="quarter" idx="10"/>
          </p:nvPr>
        </p:nvSpPr>
        <p:spPr>
          <a:ln/>
        </p:spPr>
        <p:txBody>
          <a:bodyPr/>
          <a:lstStyle>
            <a:lvl1pPr>
              <a:defRPr/>
            </a:lvl1pPr>
          </a:lstStyle>
          <a:p>
            <a:pPr>
              <a:defRPr/>
            </a:pPr>
            <a:fld id="{91B1B606-555E-7442-A71C-2A913B0BC20D}" type="slidenum">
              <a:rPr lang="en-TR" altLang="en-TR"/>
              <a:pPr>
                <a:defRPr/>
              </a:pPr>
              <a:t>‹#›</a:t>
            </a:fld>
            <a:endParaRPr lang="en-TR" altLang="en-TR" dirty="0"/>
          </a:p>
        </p:txBody>
      </p:sp>
    </p:spTree>
    <p:extLst>
      <p:ext uri="{BB962C8B-B14F-4D97-AF65-F5344CB8AC3E}">
        <p14:creationId xmlns:p14="http://schemas.microsoft.com/office/powerpoint/2010/main" val="33076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9B2CE11-9A8A-A960-2FF1-9A98ABC45295}"/>
              </a:ext>
            </a:extLst>
          </p:cNvPr>
          <p:cNvSpPr>
            <a:spLocks noGrp="1"/>
          </p:cNvSpPr>
          <p:nvPr>
            <p:ph type="sldNum" sz="quarter" idx="10"/>
          </p:nvPr>
        </p:nvSpPr>
        <p:spPr>
          <a:ln/>
        </p:spPr>
        <p:txBody>
          <a:bodyPr/>
          <a:lstStyle>
            <a:lvl1pPr>
              <a:defRPr/>
            </a:lvl1pPr>
          </a:lstStyle>
          <a:p>
            <a:pPr>
              <a:defRPr/>
            </a:pPr>
            <a:fld id="{5DDD99E6-12EB-1240-8D08-B2B7F2EB7892}" type="slidenum">
              <a:rPr lang="en-TR" altLang="en-TR"/>
              <a:pPr>
                <a:defRPr/>
              </a:pPr>
              <a:t>‹#›</a:t>
            </a:fld>
            <a:endParaRPr lang="en-TR" altLang="en-TR" dirty="0"/>
          </a:p>
        </p:txBody>
      </p:sp>
    </p:spTree>
    <p:extLst>
      <p:ext uri="{BB962C8B-B14F-4D97-AF65-F5344CB8AC3E}">
        <p14:creationId xmlns:p14="http://schemas.microsoft.com/office/powerpoint/2010/main" val="176005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Content Placeholder 2"/>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60D9AC8B-FC8A-0CE0-3A44-CF72E898FC6C}"/>
              </a:ext>
            </a:extLst>
          </p:cNvPr>
          <p:cNvSpPr>
            <a:spLocks noGrp="1"/>
          </p:cNvSpPr>
          <p:nvPr>
            <p:ph type="sldNum" sz="quarter" idx="10"/>
          </p:nvPr>
        </p:nvSpPr>
        <p:spPr>
          <a:ln/>
        </p:spPr>
        <p:txBody>
          <a:bodyPr/>
          <a:lstStyle>
            <a:lvl1pPr>
              <a:defRPr/>
            </a:lvl1pPr>
          </a:lstStyle>
          <a:p>
            <a:pPr>
              <a:defRPr/>
            </a:pPr>
            <a:fld id="{31B5C4D4-D3C0-B049-BFC7-7CE6F1201AB5}" type="slidenum">
              <a:rPr lang="en-TR" altLang="en-TR"/>
              <a:pPr>
                <a:defRPr/>
              </a:pPr>
              <a:t>‹#›</a:t>
            </a:fld>
            <a:endParaRPr lang="en-TR" altLang="en-TR" dirty="0"/>
          </a:p>
        </p:txBody>
      </p:sp>
    </p:spTree>
    <p:extLst>
      <p:ext uri="{BB962C8B-B14F-4D97-AF65-F5344CB8AC3E}">
        <p14:creationId xmlns:p14="http://schemas.microsoft.com/office/powerpoint/2010/main" val="57791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tr-TR"/>
          </a:p>
        </p:txBody>
      </p:sp>
      <p:sp>
        <p:nvSpPr>
          <p:cNvPr id="3" name="Picture Placeholder 2"/>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sym typeface="Calibri" panose="020F0502020204030204" pitchFamily="34"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A5ACA1F6-95B1-67BF-D111-E8132B54F366}"/>
              </a:ext>
            </a:extLst>
          </p:cNvPr>
          <p:cNvSpPr>
            <a:spLocks noGrp="1"/>
          </p:cNvSpPr>
          <p:nvPr>
            <p:ph type="sldNum" sz="quarter" idx="10"/>
          </p:nvPr>
        </p:nvSpPr>
        <p:spPr>
          <a:ln/>
        </p:spPr>
        <p:txBody>
          <a:bodyPr/>
          <a:lstStyle>
            <a:lvl1pPr>
              <a:defRPr/>
            </a:lvl1pPr>
          </a:lstStyle>
          <a:p>
            <a:pPr>
              <a:defRPr/>
            </a:pPr>
            <a:fld id="{E9226A56-08F4-C148-AED5-0FDBC5AFA369}" type="slidenum">
              <a:rPr lang="en-TR" altLang="en-TR"/>
              <a:pPr>
                <a:defRPr/>
              </a:pPr>
              <a:t>‹#›</a:t>
            </a:fld>
            <a:endParaRPr lang="en-TR" altLang="en-TR" dirty="0"/>
          </a:p>
        </p:txBody>
      </p:sp>
    </p:spTree>
    <p:extLst>
      <p:ext uri="{BB962C8B-B14F-4D97-AF65-F5344CB8AC3E}">
        <p14:creationId xmlns:p14="http://schemas.microsoft.com/office/powerpoint/2010/main" val="75887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75C45713-2007-8FE8-2AF9-CBC50C359229}"/>
              </a:ext>
            </a:extLst>
          </p:cNvPr>
          <p:cNvSpPr>
            <a:spLocks noGrp="1"/>
          </p:cNvSpPr>
          <p:nvPr>
            <p:ph type="title"/>
          </p:nvPr>
        </p:nvSpPr>
        <p:spPr bwMode="auto">
          <a:xfrm>
            <a:off x="323850" y="549275"/>
            <a:ext cx="23734713" cy="1924050"/>
          </a:xfrm>
          <a:prstGeom prst="rect">
            <a:avLst/>
          </a:prstGeom>
          <a:solidFill>
            <a:srgbClr val="DBB5E7">
              <a:alpha val="29803"/>
            </a:srgb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ctr" anchorCtr="0" compatLnSpc="1">
            <a:prstTxWarp prst="textNoShape">
              <a:avLst/>
            </a:prstTxWarp>
          </a:bodyPr>
          <a:lstStyle/>
          <a:p>
            <a:pPr lvl="0"/>
            <a:r>
              <a:rPr lang="en-TR" altLang="en-TR">
                <a:sym typeface="Calibri" panose="020F0502020204030204" pitchFamily="34" charset="0"/>
              </a:rPr>
              <a:t>Click to edit Master title style</a:t>
            </a:r>
          </a:p>
        </p:txBody>
      </p:sp>
      <p:sp>
        <p:nvSpPr>
          <p:cNvPr id="1027" name="Rectangle 2">
            <a:extLst>
              <a:ext uri="{FF2B5EF4-FFF2-40B4-BE49-F238E27FC236}">
                <a16:creationId xmlns:a16="http://schemas.microsoft.com/office/drawing/2014/main" id="{6D742EC8-4029-95CD-8BC1-FA19FB06F2E1}"/>
              </a:ext>
            </a:extLst>
          </p:cNvPr>
          <p:cNvSpPr>
            <a:spLocks noGrp="1"/>
          </p:cNvSpPr>
          <p:nvPr>
            <p:ph type="body" idx="1"/>
          </p:nvPr>
        </p:nvSpPr>
        <p:spPr bwMode="auto">
          <a:xfrm>
            <a:off x="455613" y="2819400"/>
            <a:ext cx="23575962" cy="1051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91440" rIns="91440" bIns="91440" numCol="1" anchor="t" anchorCtr="0" compatLnSpc="1">
            <a:prstTxWarp prst="textNoShape">
              <a:avLst/>
            </a:prstTxWarp>
          </a:bodyPr>
          <a:lstStyle/>
          <a:p>
            <a:pPr lvl="0"/>
            <a:r>
              <a:rPr lang="en-TR" altLang="en-TR">
                <a:sym typeface="Calibri" panose="020F0502020204030204" pitchFamily="34" charset="0"/>
              </a:rPr>
              <a:t>Click to edit Master text styles</a:t>
            </a:r>
          </a:p>
          <a:p>
            <a:pPr lvl="1"/>
            <a:r>
              <a:rPr lang="en-TR" altLang="en-TR">
                <a:sym typeface="Calibri" panose="020F0502020204030204" pitchFamily="34" charset="0"/>
              </a:rPr>
              <a:t>Second level</a:t>
            </a:r>
          </a:p>
          <a:p>
            <a:pPr lvl="2"/>
            <a:r>
              <a:rPr lang="en-TR" altLang="en-TR">
                <a:sym typeface="Calibri" panose="020F0502020204030204" pitchFamily="34" charset="0"/>
              </a:rPr>
              <a:t>Third level</a:t>
            </a:r>
          </a:p>
          <a:p>
            <a:pPr lvl="3"/>
            <a:r>
              <a:rPr lang="en-TR" altLang="en-TR">
                <a:sym typeface="Calibri" panose="020F0502020204030204" pitchFamily="34" charset="0"/>
              </a:rPr>
              <a:t>Fourth level</a:t>
            </a:r>
          </a:p>
          <a:p>
            <a:pPr lvl="4"/>
            <a:r>
              <a:rPr lang="en-TR" altLang="en-TR">
                <a:sym typeface="Calibri" panose="020F0502020204030204" pitchFamily="34" charset="0"/>
              </a:rPr>
              <a:t>Fifth level</a:t>
            </a:r>
          </a:p>
        </p:txBody>
      </p:sp>
      <p:sp>
        <p:nvSpPr>
          <p:cNvPr id="2" name="Rectangle 3">
            <a:extLst>
              <a:ext uri="{FF2B5EF4-FFF2-40B4-BE49-F238E27FC236}">
                <a16:creationId xmlns:a16="http://schemas.microsoft.com/office/drawing/2014/main" id="{17C9DE55-80FE-332F-8532-429D7557FBFF}"/>
              </a:ext>
            </a:extLst>
          </p:cNvPr>
          <p:cNvSpPr>
            <a:spLocks noGrp="1"/>
          </p:cNvSpPr>
          <p:nvPr>
            <p:ph type="sldNum" sz="quarter" idx="2"/>
          </p:nvPr>
        </p:nvSpPr>
        <p:spPr bwMode="auto">
          <a:xfrm>
            <a:off x="23298150" y="12925425"/>
            <a:ext cx="760413" cy="482600"/>
          </a:xfrm>
          <a:prstGeom prst="rect">
            <a:avLst/>
          </a:prstGeom>
          <a:noFill/>
          <a:ln>
            <a:noFill/>
          </a:ln>
          <a:effectLst/>
        </p:spPr>
        <p:txBody>
          <a:bodyPr vert="horz" wrap="none" lIns="91440" tIns="91440" rIns="91440" bIns="91440" numCol="1" anchor="ctr" anchorCtr="0" compatLnSpc="1">
            <a:prstTxWarp prst="textNoShape">
              <a:avLst/>
            </a:prstTxWarp>
          </a:bodyPr>
          <a:lstStyle>
            <a:lvl1pPr marL="0" indent="0" algn="r" eaLnBrk="1">
              <a:buClr>
                <a:srgbClr val="3333CC"/>
              </a:buClr>
              <a:buSzPct val="100000"/>
              <a:buFontTx/>
              <a:buNone/>
              <a:defRPr sz="2400">
                <a:solidFill>
                  <a:srgbClr val="888888"/>
                </a:solidFill>
              </a:defRPr>
            </a:lvl1pPr>
          </a:lstStyle>
          <a:p>
            <a:pPr>
              <a:defRPr/>
            </a:pPr>
            <a:fld id="{386C0692-95F2-2C4D-A8B8-65210A28C524}" type="slidenum">
              <a:rPr lang="en-TR" altLang="en-TR"/>
              <a:pPr>
                <a:defRPr/>
              </a:pPr>
              <a:t>‹#›</a:t>
            </a:fld>
            <a:endParaRPr lang="en-TR" altLang="en-TR"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ctr" defTabSz="1828800" rtl="0" eaLnBrk="0" fontAlgn="base" hangingPunct="0">
        <a:spcBef>
          <a:spcPct val="0"/>
        </a:spcBef>
        <a:spcAft>
          <a:spcPct val="0"/>
        </a:spcAft>
        <a:defRPr sz="7200" kern="1200">
          <a:solidFill>
            <a:srgbClr val="000099"/>
          </a:solidFill>
          <a:latin typeface="+mj-lt"/>
          <a:ea typeface="+mj-ea"/>
          <a:cs typeface="+mj-cs"/>
          <a:sym typeface="Calibri" panose="020F0502020204030204" pitchFamily="34" charset="0"/>
        </a:defRPr>
      </a:lvl1pPr>
      <a:lvl2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lgn="ctr" defTabSz="1828800" rtl="0" eaLnBrk="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algn="ctr" defTabSz="1828800" rtl="0" fontAlgn="base" hangingPunct="0">
        <a:spcBef>
          <a:spcPct val="0"/>
        </a:spcBef>
        <a:spcAft>
          <a:spcPct val="0"/>
        </a:spcAft>
        <a:defRPr sz="7200">
          <a:solidFill>
            <a:srgbClr val="00009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marL="685800" indent="-6858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1pPr>
      <a:lvl2pPr marL="4565650" indent="-410845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2pPr>
      <a:lvl3pPr marL="4762500" indent="-3848100" algn="l" defTabSz="1828800" rtl="0" eaLnBrk="0" fontAlgn="base" hangingPunct="0">
        <a:spcBef>
          <a:spcPts val="1400"/>
        </a:spcBef>
        <a:spcAft>
          <a:spcPct val="0"/>
        </a:spcAft>
        <a:buSzPct val="100000"/>
        <a:buFont typeface="Wingdings" pitchFamily="2" charset="2"/>
        <a:buChar char="§"/>
        <a:defRPr sz="6400" kern="1200">
          <a:solidFill>
            <a:srgbClr val="000000"/>
          </a:solidFill>
          <a:latin typeface="+mn-lt"/>
          <a:ea typeface="+mn-ea"/>
          <a:cs typeface="+mn-cs"/>
          <a:sym typeface="Calibri" panose="020F0502020204030204" pitchFamily="34" charset="0"/>
        </a:defRPr>
      </a:lvl3pPr>
      <a:lvl4pPr marL="59817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4pPr>
      <a:lvl5pPr marL="6438900" indent="-4610100" algn="l" defTabSz="1828800" rtl="0" eaLnBrk="0" fontAlgn="base" hangingPunct="0">
        <a:spcBef>
          <a:spcPts val="1400"/>
        </a:spcBef>
        <a:spcAft>
          <a:spcPct val="0"/>
        </a:spcAft>
        <a:buSzPct val="100000"/>
        <a:buFont typeface="Arial" panose="020B0604020202020204" pitchFamily="34" charset="0"/>
        <a:buChar char="»"/>
        <a:defRPr sz="64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13.t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iveexample.pearsoncmg.com/html/MyJavaFX.html"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liveexample.pearsoncmg.com/html/MultipleStageDemo.html" TargetMode="Externa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iveexample.pearsoncmg.com/html/ButtonInPane.html" TargetMode="Externa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iveexample.pearsoncmg.com/html/ShowCircle.html"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iveexample.pearsoncmg.com/html/ShowCircleCentered.html"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iveexample.pearsoncmg.com/html/NodeStyleRotateDemo.html"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liveexample.pearsoncmg.com/html/FontDemo.html"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liveexample.pearsoncmg.com/html/ShowImage.html" TargetMode="Externa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liveexample.pearsoncmg.com/html/ShowFlowPane.html"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liveexample.pearsoncmg.com/html/ShowGridPane.html" TargetMode="Externa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liveexample.pearsoncmg.com/html/ShowBorderPane.html" TargetMode="Externa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liveexample.pearsoncmg.com/html/ShowHBoxVBox.html" TargetMode="Externa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liveexample.pearsoncmg.com/html/ShowText.html" TargetMode="Externa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liveexample.pearsoncmg.com/html/ShowLine.html" TargetMode="Externa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iveexample.pearsoncmg.com/html/ShowRectangle.html" TargetMode="Externa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iveexample.pearsoncmg.com/html/ShowEllipse.html" TargetMode="Externa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iveexample.pearsoncmg.com/html/ShowArc.html" TargetMode="Externa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iveexample.pearsoncmg.com/html/ShowPolygon.html" TargetMode="Externa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descr="Title 1">
            <a:extLst>
              <a:ext uri="{FF2B5EF4-FFF2-40B4-BE49-F238E27FC236}">
                <a16:creationId xmlns:a16="http://schemas.microsoft.com/office/drawing/2014/main" id="{2FCFFF4E-CB82-4A9E-3A10-C8DF7B6391F4}"/>
              </a:ext>
            </a:extLst>
          </p:cNvPr>
          <p:cNvSpPr>
            <a:spLocks noGrp="1"/>
          </p:cNvSpPr>
          <p:nvPr>
            <p:ph type="title"/>
          </p:nvPr>
        </p:nvSpPr>
        <p:spPr>
          <a:xfrm>
            <a:off x="288925" y="2566988"/>
            <a:ext cx="23804563" cy="4632325"/>
          </a:xfrm>
        </p:spPr>
        <p:txBody>
          <a:bodyPr/>
          <a:lstStyle/>
          <a:p>
            <a:pPr eaLnBrk="1"/>
            <a:r>
              <a:rPr lang="en-US" altLang="en-TR"/>
              <a:t>Advanced Programming </a:t>
            </a:r>
            <a:br>
              <a:rPr lang="en-US" altLang="en-TR"/>
            </a:br>
            <a:r>
              <a:rPr lang="en-US" altLang="en-TR" sz="4800"/>
              <a:t>CMP 102</a:t>
            </a:r>
            <a:endParaRPr lang="en-TR" altLang="en-TR"/>
          </a:p>
        </p:txBody>
      </p:sp>
      <p:sp>
        <p:nvSpPr>
          <p:cNvPr id="15362" name="Rectangle 2" descr="Subtitle 2">
            <a:extLst>
              <a:ext uri="{FF2B5EF4-FFF2-40B4-BE49-F238E27FC236}">
                <a16:creationId xmlns:a16="http://schemas.microsoft.com/office/drawing/2014/main" id="{DA8A6449-A4BF-8C27-86B0-B7C4E29B4D86}"/>
              </a:ext>
            </a:extLst>
          </p:cNvPr>
          <p:cNvSpPr>
            <a:spLocks noGrp="1"/>
          </p:cNvSpPr>
          <p:nvPr>
            <p:ph type="body" sz="quarter" idx="1"/>
          </p:nvPr>
        </p:nvSpPr>
        <p:spPr>
          <a:xfrm>
            <a:off x="5257800" y="7797800"/>
            <a:ext cx="13868400" cy="3505200"/>
          </a:xfrm>
          <a:solidFill>
            <a:srgbClr val="FFFFFF"/>
          </a:solidFill>
        </p:spPr>
        <p:txBody>
          <a:bodyPr/>
          <a:lstStyle/>
          <a:p>
            <a:pPr marL="0" indent="0" algn="ctr" defTabSz="1809750" eaLnBrk="1">
              <a:lnSpc>
                <a:spcPct val="80000"/>
              </a:lnSpc>
              <a:spcBef>
                <a:spcPts val="1000"/>
              </a:spcBef>
              <a:buSzTx/>
              <a:buFont typeface="Arial" panose="020B0604020202020204" pitchFamily="34" charset="0"/>
              <a:buNone/>
            </a:pPr>
            <a:r>
              <a:rPr lang="en-TR" altLang="en-TR" sz="4200"/>
              <a:t>Dr. Perihan PEHLİVANOĞLU</a:t>
            </a:r>
          </a:p>
          <a:p>
            <a:pPr marL="0" indent="0" algn="ctr" defTabSz="1809750" eaLnBrk="1">
              <a:lnSpc>
                <a:spcPct val="80000"/>
              </a:lnSpc>
              <a:spcBef>
                <a:spcPts val="1000"/>
              </a:spcBef>
              <a:buSzTx/>
              <a:buFont typeface="Arial" panose="020B0604020202020204" pitchFamily="34" charset="0"/>
              <a:buNone/>
            </a:pPr>
            <a:r>
              <a:rPr lang="en-TR" altLang="en-TR" sz="4200"/>
              <a:t>Biruni Univarsity </a:t>
            </a:r>
          </a:p>
          <a:p>
            <a:pPr marL="0" indent="0" algn="ctr" defTabSz="1809750" eaLnBrk="1">
              <a:lnSpc>
                <a:spcPct val="80000"/>
              </a:lnSpc>
              <a:spcBef>
                <a:spcPts val="1000"/>
              </a:spcBef>
              <a:buSzTx/>
              <a:buFont typeface="Arial" panose="020B0604020202020204" pitchFamily="34" charset="0"/>
              <a:buNone/>
            </a:pPr>
            <a:r>
              <a:rPr lang="en-US" altLang="en-TR" sz="4200"/>
              <a:t>Department of Computer Engineering
</a:t>
            </a:r>
            <a:r>
              <a:rPr lang="en-TR" altLang="en-TR" sz="4200"/>
              <a:t>2023</a:t>
            </a:r>
          </a:p>
          <a:p>
            <a:pPr marL="0" indent="0" algn="ctr" defTabSz="1809750" eaLnBrk="1">
              <a:lnSpc>
                <a:spcPct val="80000"/>
              </a:lnSpc>
              <a:spcBef>
                <a:spcPts val="1000"/>
              </a:spcBef>
              <a:buSzTx/>
              <a:buFont typeface="Arial" panose="020B0604020202020204" pitchFamily="34" charset="0"/>
              <a:buNone/>
            </a:pPr>
            <a:r>
              <a:rPr lang="en-TR" altLang="en-TR" sz="4200"/>
              <a:t>Spring</a:t>
            </a:r>
          </a:p>
        </p:txBody>
      </p:sp>
      <p:pic>
        <p:nvPicPr>
          <p:cNvPr id="15363" name="Picture 3" descr="More Dukes – silveira neto">
            <a:extLst>
              <a:ext uri="{FF2B5EF4-FFF2-40B4-BE49-F238E27FC236}">
                <a16:creationId xmlns:a16="http://schemas.microsoft.com/office/drawing/2014/main" id="{5123038E-E6BE-C378-5FFE-1852E250B0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2625" y="209550"/>
            <a:ext cx="2695575" cy="234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Google Shape;59;p4"/>
          <p:cNvSpPr txBox="1">
            <a:spLocks noGrp="1"/>
          </p:cNvSpPr>
          <p:nvPr>
            <p:ph type="title"/>
          </p:nvPr>
        </p:nvSpPr>
        <p:spPr>
          <a:xfrm>
            <a:off x="765750" y="263524"/>
            <a:ext cx="22852500" cy="2022445"/>
          </a:xfrm>
          <a:prstGeom prst="rect">
            <a:avLst/>
          </a:prstGeom>
        </p:spPr>
        <p:txBody>
          <a:bodyPr/>
          <a:lstStyle/>
          <a:p>
            <a:r>
              <a:rPr lang="en-US" dirty="0"/>
              <a:t>Installing JavaFX</a:t>
            </a:r>
            <a:endParaRPr dirty="0"/>
          </a:p>
        </p:txBody>
      </p:sp>
      <p:sp>
        <p:nvSpPr>
          <p:cNvPr id="219"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dirty="0"/>
              <a:t>IntelliJ IDEA </a:t>
            </a:r>
          </a:p>
        </p:txBody>
      </p:sp>
      <p:sp>
        <p:nvSpPr>
          <p:cNvPr id="220"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221" name="Screen Shot 2022-04-12 at 07.53.29.png" descr="Screen Shot 2022-04-12 at 07.53.29.png"/>
          <p:cNvPicPr>
            <a:picLocks noChangeAspect="1"/>
          </p:cNvPicPr>
          <p:nvPr/>
        </p:nvPicPr>
        <p:blipFill>
          <a:blip r:embed="rId2"/>
          <a:srcRect l="19175" r="17454" b="19789"/>
          <a:stretch>
            <a:fillRect/>
          </a:stretch>
        </p:blipFill>
        <p:spPr>
          <a:xfrm>
            <a:off x="7390010" y="4235679"/>
            <a:ext cx="9603835" cy="7597593"/>
          </a:xfrm>
          <a:prstGeom prst="rect">
            <a:avLst/>
          </a:prstGeom>
          <a:ln w="12700">
            <a:miter lim="400000"/>
          </a:ln>
        </p:spPr>
      </p:pic>
    </p:spTree>
    <p:extLst>
      <p:ext uri="{BB962C8B-B14F-4D97-AF65-F5344CB8AC3E}">
        <p14:creationId xmlns:p14="http://schemas.microsoft.com/office/powerpoint/2010/main" val="18029389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Google Shape;59;p4"/>
          <p:cNvSpPr txBox="1">
            <a:spLocks noGrp="1"/>
          </p:cNvSpPr>
          <p:nvPr>
            <p:ph type="title"/>
          </p:nvPr>
        </p:nvSpPr>
        <p:spPr>
          <a:xfrm>
            <a:off x="765750" y="263524"/>
            <a:ext cx="22852500" cy="2022445"/>
          </a:xfrm>
          <a:prstGeom prst="rect">
            <a:avLst/>
          </a:prstGeom>
        </p:spPr>
        <p:txBody>
          <a:bodyPr/>
          <a:lstStyle/>
          <a:p>
            <a:r>
              <a:rPr lang="en-US" dirty="0"/>
              <a:t>Installing JavaFX</a:t>
            </a:r>
            <a:endParaRPr dirty="0"/>
          </a:p>
        </p:txBody>
      </p:sp>
      <p:sp>
        <p:nvSpPr>
          <p:cNvPr id="234"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Example.</a:t>
            </a:r>
            <a:endParaRPr dirty="0"/>
          </a:p>
        </p:txBody>
      </p:sp>
      <p:sp>
        <p:nvSpPr>
          <p:cNvPr id="235"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236" name="Screen Shot 2022-04-12 at 08.14.13.png" descr="Screen Shot 2022-04-12 at 08.14.13.png"/>
          <p:cNvPicPr>
            <a:picLocks noChangeAspect="1"/>
          </p:cNvPicPr>
          <p:nvPr/>
        </p:nvPicPr>
        <p:blipFill>
          <a:blip r:embed="rId2"/>
          <a:stretch>
            <a:fillRect/>
          </a:stretch>
        </p:blipFill>
        <p:spPr>
          <a:xfrm>
            <a:off x="4877320" y="4197883"/>
            <a:ext cx="14629360" cy="9143350"/>
          </a:xfrm>
          <a:prstGeom prst="rect">
            <a:avLst/>
          </a:prstGeom>
          <a:ln w="12700">
            <a:miter lim="400000"/>
          </a:ln>
        </p:spPr>
      </p:pic>
    </p:spTree>
    <p:extLst>
      <p:ext uri="{BB962C8B-B14F-4D97-AF65-F5344CB8AC3E}">
        <p14:creationId xmlns:p14="http://schemas.microsoft.com/office/powerpoint/2010/main" val="32583209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JavaFX Scene Builder"/>
          <p:cNvSpPr txBox="1">
            <a:spLocks noGrp="1"/>
          </p:cNvSpPr>
          <p:nvPr>
            <p:ph type="title"/>
          </p:nvPr>
        </p:nvSpPr>
        <p:spPr>
          <a:prstGeom prst="rect">
            <a:avLst/>
          </a:prstGeom>
        </p:spPr>
        <p:txBody>
          <a:bodyPr/>
          <a:lstStyle/>
          <a:p>
            <a:r>
              <a:rPr lang="en-AU" dirty="0"/>
              <a:t> JavaFX and Scene Builder</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Google Shape;59;p4"/>
          <p:cNvSpPr txBox="1">
            <a:spLocks noGrp="1"/>
          </p:cNvSpPr>
          <p:nvPr>
            <p:ph type="title"/>
          </p:nvPr>
        </p:nvSpPr>
        <p:spPr>
          <a:xfrm>
            <a:off x="765750" y="263524"/>
            <a:ext cx="22852500" cy="2022445"/>
          </a:xfrm>
          <a:prstGeom prst="rect">
            <a:avLst/>
          </a:prstGeom>
        </p:spPr>
        <p:txBody>
          <a:bodyPr/>
          <a:lstStyle/>
          <a:p>
            <a:r>
              <a:rPr lang="en-US" dirty="0"/>
              <a:t>Installing JavaFX Scene Builder</a:t>
            </a:r>
            <a:endParaRPr dirty="0"/>
          </a:p>
        </p:txBody>
      </p:sp>
      <p:sp>
        <p:nvSpPr>
          <p:cNvPr id="370"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Install JavaFX Scene Builder.</a:t>
            </a:r>
            <a:endParaRPr dirty="0"/>
          </a:p>
        </p:txBody>
      </p:sp>
      <p:sp>
        <p:nvSpPr>
          <p:cNvPr id="371"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372" name="Screen Shot 2022-04-16 at 21.28.10.png" descr="Screen Shot 2022-04-16 at 21.28.10.png"/>
          <p:cNvPicPr>
            <a:picLocks noChangeAspect="1"/>
          </p:cNvPicPr>
          <p:nvPr/>
        </p:nvPicPr>
        <p:blipFill>
          <a:blip r:embed="rId2"/>
          <a:stretch>
            <a:fillRect/>
          </a:stretch>
        </p:blipFill>
        <p:spPr>
          <a:xfrm>
            <a:off x="4620423" y="4357692"/>
            <a:ext cx="15143154" cy="946447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Google Shape;59;p4"/>
          <p:cNvSpPr txBox="1">
            <a:spLocks noGrp="1"/>
          </p:cNvSpPr>
          <p:nvPr>
            <p:ph type="title"/>
          </p:nvPr>
        </p:nvSpPr>
        <p:spPr>
          <a:xfrm>
            <a:off x="765750" y="263524"/>
            <a:ext cx="22852500" cy="2022445"/>
          </a:xfrm>
          <a:prstGeom prst="rect">
            <a:avLst/>
          </a:prstGeom>
        </p:spPr>
        <p:txBody>
          <a:bodyPr/>
          <a:lstStyle/>
          <a:p>
            <a:r>
              <a:rPr lang="en-US" dirty="0"/>
              <a:t>Installing JavaFX Scene Builder</a:t>
            </a:r>
            <a:endParaRPr dirty="0"/>
          </a:p>
        </p:txBody>
      </p:sp>
      <p:sp>
        <p:nvSpPr>
          <p:cNvPr id="396"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Install JavaFX Scene Builder.</a:t>
            </a:r>
          </a:p>
        </p:txBody>
      </p:sp>
      <p:sp>
        <p:nvSpPr>
          <p:cNvPr id="397"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398" name="Screen Shot 2022-04-16 at 21.42.34.png" descr="Screen Shot 2022-04-16 at 21.42.34.png"/>
          <p:cNvPicPr>
            <a:picLocks noChangeAspect="1"/>
          </p:cNvPicPr>
          <p:nvPr/>
        </p:nvPicPr>
        <p:blipFill>
          <a:blip r:embed="rId2"/>
          <a:stretch>
            <a:fillRect/>
          </a:stretch>
        </p:blipFill>
        <p:spPr>
          <a:xfrm>
            <a:off x="10521950" y="3989486"/>
            <a:ext cx="3340100" cy="81280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Google Shape;59;p4"/>
          <p:cNvSpPr txBox="1">
            <a:spLocks noGrp="1"/>
          </p:cNvSpPr>
          <p:nvPr>
            <p:ph type="title"/>
          </p:nvPr>
        </p:nvSpPr>
        <p:spPr>
          <a:xfrm>
            <a:off x="765750" y="263524"/>
            <a:ext cx="22852500" cy="2022445"/>
          </a:xfrm>
          <a:prstGeom prst="rect">
            <a:avLst/>
          </a:prstGeom>
        </p:spPr>
        <p:txBody>
          <a:bodyPr/>
          <a:lstStyle/>
          <a:p>
            <a:r>
              <a:rPr lang="en-US" dirty="0"/>
              <a:t>Installing JavaFX Scene Builder</a:t>
            </a:r>
            <a:endParaRPr dirty="0"/>
          </a:p>
        </p:txBody>
      </p:sp>
      <p:sp>
        <p:nvSpPr>
          <p:cNvPr id="401"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Install JavaFX Scene Builder.</a:t>
            </a:r>
          </a:p>
        </p:txBody>
      </p:sp>
      <p:sp>
        <p:nvSpPr>
          <p:cNvPr id="402"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pic>
        <p:nvPicPr>
          <p:cNvPr id="403" name="Screen Shot 2022-04-16 at 21.42.43.png" descr="Screen Shot 2022-04-16 at 21.42.43.png"/>
          <p:cNvPicPr>
            <a:picLocks noChangeAspect="1"/>
          </p:cNvPicPr>
          <p:nvPr/>
        </p:nvPicPr>
        <p:blipFill>
          <a:blip r:embed="rId2"/>
          <a:stretch>
            <a:fillRect/>
          </a:stretch>
        </p:blipFill>
        <p:spPr>
          <a:xfrm>
            <a:off x="5552020" y="4224546"/>
            <a:ext cx="13279960" cy="8958079"/>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60468B-DE5E-7762-5D86-14C9EA739C34}"/>
              </a:ext>
            </a:extLst>
          </p:cNvPr>
          <p:cNvSpPr>
            <a:spLocks noGrp="1"/>
          </p:cNvSpPr>
          <p:nvPr>
            <p:ph type="title"/>
          </p:nvPr>
        </p:nvSpPr>
        <p:spPr/>
        <p:txBody>
          <a:bodyPr/>
          <a:lstStyle/>
          <a:p>
            <a:r>
              <a:rPr lang="en-US" dirty="0"/>
              <a:t>JavaFX Program Structure</a:t>
            </a:r>
          </a:p>
        </p:txBody>
      </p:sp>
    </p:spTree>
    <p:extLst>
      <p:ext uri="{BB962C8B-B14F-4D97-AF65-F5344CB8AC3E}">
        <p14:creationId xmlns:p14="http://schemas.microsoft.com/office/powerpoint/2010/main" val="40091996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Google Shape;59;p4"/>
          <p:cNvSpPr txBox="1">
            <a:spLocks noGrp="1"/>
          </p:cNvSpPr>
          <p:nvPr>
            <p:ph type="title"/>
          </p:nvPr>
        </p:nvSpPr>
        <p:spPr>
          <a:xfrm>
            <a:off x="765750" y="263524"/>
            <a:ext cx="22852500" cy="2022445"/>
          </a:xfrm>
          <a:prstGeom prst="rect">
            <a:avLst/>
          </a:prstGeom>
        </p:spPr>
        <p:txBody>
          <a:bodyPr/>
          <a:lstStyle/>
          <a:p>
            <a:r>
              <a:rPr lang="en-US" dirty="0"/>
              <a:t>A JavaFX Program</a:t>
            </a:r>
            <a:endParaRPr dirty="0"/>
          </a:p>
        </p:txBody>
      </p:sp>
      <p:sp>
        <p:nvSpPr>
          <p:cNvPr id="90"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It consists of Stage, Scene and nodes.</a:t>
            </a:r>
            <a:endParaRPr dirty="0"/>
          </a:p>
        </p:txBody>
      </p:sp>
      <p:sp>
        <p:nvSpPr>
          <p:cNvPr id="91" name="Google Shape;61;p4"/>
          <p:cNvSpPr txBox="1">
            <a:spLocks noGrp="1"/>
          </p:cNvSpPr>
          <p:nvPr>
            <p:ph type="sldNum" sz="quarter" idx="4294967295"/>
          </p:nvPr>
        </p:nvSpPr>
        <p:spPr>
          <a:xfrm>
            <a:off x="20742383" y="12813612"/>
            <a:ext cx="365012"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92" name="Image" descr="Image"/>
          <p:cNvPicPr>
            <a:picLocks noChangeAspect="1"/>
          </p:cNvPicPr>
          <p:nvPr/>
        </p:nvPicPr>
        <p:blipFill>
          <a:blip r:embed="rId2"/>
          <a:stretch>
            <a:fillRect/>
          </a:stretch>
        </p:blipFill>
        <p:spPr>
          <a:xfrm>
            <a:off x="3616166" y="4886345"/>
            <a:ext cx="17151668" cy="6661809"/>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59;p4"/>
          <p:cNvSpPr txBox="1">
            <a:spLocks noGrp="1"/>
          </p:cNvSpPr>
          <p:nvPr>
            <p:ph type="title"/>
          </p:nvPr>
        </p:nvSpPr>
        <p:spPr>
          <a:xfrm>
            <a:off x="765750" y="263524"/>
            <a:ext cx="22852500" cy="2022445"/>
          </a:xfrm>
          <a:prstGeom prst="rect">
            <a:avLst/>
          </a:prstGeom>
        </p:spPr>
        <p:txBody>
          <a:bodyPr/>
          <a:lstStyle/>
          <a:p>
            <a:r>
              <a:rPr lang="en-US" dirty="0"/>
              <a:t>A JavaFX Program</a:t>
            </a:r>
            <a:endParaRPr dirty="0"/>
          </a:p>
        </p:txBody>
      </p:sp>
      <p:sp>
        <p:nvSpPr>
          <p:cNvPr id="95"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It consists of Stage, Scene and nodes.</a:t>
            </a:r>
            <a:endParaRPr dirty="0"/>
          </a:p>
        </p:txBody>
      </p:sp>
      <p:sp>
        <p:nvSpPr>
          <p:cNvPr id="96" name="Google Shape;61;p4"/>
          <p:cNvSpPr txBox="1">
            <a:spLocks noGrp="1"/>
          </p:cNvSpPr>
          <p:nvPr>
            <p:ph type="sldNum" sz="quarter" idx="4294967295"/>
          </p:nvPr>
        </p:nvSpPr>
        <p:spPr>
          <a:xfrm>
            <a:off x="20742383" y="12813612"/>
            <a:ext cx="365012"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pic>
        <p:nvPicPr>
          <p:cNvPr id="97" name="Screen Shot 2022-04-19 at 07.36.53.png" descr="Screen Shot 2022-04-19 at 07.36.53.png"/>
          <p:cNvPicPr>
            <a:picLocks noChangeAspect="1"/>
          </p:cNvPicPr>
          <p:nvPr/>
        </p:nvPicPr>
        <p:blipFill>
          <a:blip r:embed="rId2"/>
          <a:stretch>
            <a:fillRect/>
          </a:stretch>
        </p:blipFill>
        <p:spPr>
          <a:xfrm>
            <a:off x="7288992" y="4550179"/>
            <a:ext cx="5435601" cy="4686301"/>
          </a:xfrm>
          <a:prstGeom prst="rect">
            <a:avLst/>
          </a:prstGeom>
          <a:ln w="12700">
            <a:miter lim="400000"/>
          </a:ln>
        </p:spPr>
      </p:pic>
      <p:pic>
        <p:nvPicPr>
          <p:cNvPr id="98" name="Screen Shot 2022-04-19 at 07.38.59.png" descr="Screen Shot 2022-04-19 at 07.38.59.png"/>
          <p:cNvPicPr>
            <a:picLocks noChangeAspect="1"/>
          </p:cNvPicPr>
          <p:nvPr/>
        </p:nvPicPr>
        <p:blipFill>
          <a:blip r:embed="rId3"/>
          <a:stretch>
            <a:fillRect/>
          </a:stretch>
        </p:blipFill>
        <p:spPr>
          <a:xfrm>
            <a:off x="9431621" y="5745630"/>
            <a:ext cx="5461001" cy="4775201"/>
          </a:xfrm>
          <a:prstGeom prst="rect">
            <a:avLst/>
          </a:prstGeom>
          <a:ln w="12700">
            <a:miter lim="400000"/>
          </a:ln>
        </p:spPr>
      </p:pic>
      <p:pic>
        <p:nvPicPr>
          <p:cNvPr id="99" name="Screen Shot 2022-04-19 at 07.39.53.png" descr="Screen Shot 2022-04-19 at 07.39.53.png"/>
          <p:cNvPicPr>
            <a:picLocks noChangeAspect="1"/>
          </p:cNvPicPr>
          <p:nvPr/>
        </p:nvPicPr>
        <p:blipFill>
          <a:blip r:embed="rId4"/>
          <a:stretch>
            <a:fillRect/>
          </a:stretch>
        </p:blipFill>
        <p:spPr>
          <a:xfrm>
            <a:off x="11583207" y="6898174"/>
            <a:ext cx="5511801" cy="45847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Google Shape;59;p4"/>
          <p:cNvSpPr txBox="1">
            <a:spLocks noGrp="1"/>
          </p:cNvSpPr>
          <p:nvPr>
            <p:ph type="title"/>
          </p:nvPr>
        </p:nvSpPr>
        <p:spPr>
          <a:xfrm>
            <a:off x="765750" y="263524"/>
            <a:ext cx="22852500" cy="2022445"/>
          </a:xfrm>
          <a:prstGeom prst="rect">
            <a:avLst/>
          </a:prstGeom>
        </p:spPr>
        <p:txBody>
          <a:bodyPr/>
          <a:lstStyle/>
          <a:p>
            <a:r>
              <a:rPr lang="en-US" dirty="0"/>
              <a:t>A JavaFX Program</a:t>
            </a:r>
            <a:endParaRPr dirty="0"/>
          </a:p>
        </p:txBody>
      </p:sp>
      <p:sp>
        <p:nvSpPr>
          <p:cNvPr id="102"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It consists of Stage, Scene and nodes.</a:t>
            </a:r>
          </a:p>
        </p:txBody>
      </p:sp>
      <p:sp>
        <p:nvSpPr>
          <p:cNvPr id="103" name="Google Shape;61;p4"/>
          <p:cNvSpPr txBox="1">
            <a:spLocks noGrp="1"/>
          </p:cNvSpPr>
          <p:nvPr>
            <p:ph type="sldNum" sz="quarter" idx="4294967295"/>
          </p:nvPr>
        </p:nvSpPr>
        <p:spPr>
          <a:xfrm>
            <a:off x="20742383" y="12813612"/>
            <a:ext cx="365012"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104" name="Image" descr="Image"/>
          <p:cNvPicPr>
            <a:picLocks noChangeAspect="1"/>
          </p:cNvPicPr>
          <p:nvPr/>
        </p:nvPicPr>
        <p:blipFill>
          <a:blip r:embed="rId2"/>
          <a:stretch>
            <a:fillRect/>
          </a:stretch>
        </p:blipFill>
        <p:spPr>
          <a:xfrm>
            <a:off x="1905000" y="4495784"/>
            <a:ext cx="7349115" cy="4724432"/>
          </a:xfrm>
          <a:prstGeom prst="rect">
            <a:avLst/>
          </a:prstGeom>
          <a:ln w="12700">
            <a:miter lim="400000"/>
          </a:ln>
        </p:spPr>
      </p:pic>
      <p:pic>
        <p:nvPicPr>
          <p:cNvPr id="105" name="Image" descr="Image"/>
          <p:cNvPicPr>
            <a:picLocks noChangeAspect="1"/>
          </p:cNvPicPr>
          <p:nvPr/>
        </p:nvPicPr>
        <p:blipFill>
          <a:blip r:embed="rId3"/>
          <a:stretch>
            <a:fillRect/>
          </a:stretch>
        </p:blipFill>
        <p:spPr>
          <a:xfrm>
            <a:off x="10160000" y="4064000"/>
            <a:ext cx="13004800" cy="731520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descr="Title 1">
            <a:extLst>
              <a:ext uri="{FF2B5EF4-FFF2-40B4-BE49-F238E27FC236}">
                <a16:creationId xmlns:a16="http://schemas.microsoft.com/office/drawing/2014/main" id="{61E36BD7-E778-625F-92C5-E4F2848B567B}"/>
              </a:ext>
            </a:extLst>
          </p:cNvPr>
          <p:cNvSpPr>
            <a:spLocks noGrp="1"/>
          </p:cNvSpPr>
          <p:nvPr>
            <p:ph type="title"/>
          </p:nvPr>
        </p:nvSpPr>
        <p:spPr/>
        <p:txBody>
          <a:bodyPr/>
          <a:lstStyle/>
          <a:p>
            <a:pPr eaLnBrk="1"/>
            <a:r>
              <a:rPr lang="en-US" altLang="en-TR"/>
              <a:t>Course Plan</a:t>
            </a:r>
            <a:endParaRPr lang="en-TR" altLang="en-TR"/>
          </a:p>
        </p:txBody>
      </p:sp>
      <p:sp>
        <p:nvSpPr>
          <p:cNvPr id="16386" name="Rectangle 2" descr="Content Placeholder 2">
            <a:extLst>
              <a:ext uri="{FF2B5EF4-FFF2-40B4-BE49-F238E27FC236}">
                <a16:creationId xmlns:a16="http://schemas.microsoft.com/office/drawing/2014/main" id="{4972C135-7D7A-D032-3DA9-7AC0A18A0F62}"/>
              </a:ext>
            </a:extLst>
          </p:cNvPr>
          <p:cNvSpPr>
            <a:spLocks noGrp="1"/>
          </p:cNvSpPr>
          <p:nvPr>
            <p:ph idx="1"/>
          </p:nvPr>
        </p:nvSpPr>
        <p:spPr/>
        <p:txBody>
          <a:bodyPr/>
          <a:lstStyle/>
          <a:p>
            <a:pPr eaLnBrk="1"/>
            <a:r>
              <a:rPr lang="en-TR" altLang="en-TR"/>
              <a:t> </a:t>
            </a:r>
            <a:r>
              <a:rPr lang="en-US" altLang="en-TR"/>
              <a:t>Introduction - Functions (Recursive functions)
</a:t>
            </a:r>
            <a:r>
              <a:rPr lang="en-TR" altLang="en-TR"/>
              <a:t> </a:t>
            </a:r>
            <a:r>
              <a:rPr lang="en-US" altLang="en-TR"/>
              <a:t>Arrays</a:t>
            </a:r>
            <a:r>
              <a:rPr lang="en-TR" altLang="en-TR"/>
              <a:t>, ArrayList, Vector </a:t>
            </a:r>
          </a:p>
          <a:p>
            <a:pPr eaLnBrk="1"/>
            <a:r>
              <a:rPr lang="en-TR" altLang="en-TR"/>
              <a:t> Collections  (List, Queue, Stack, Set, Map, Tree)</a:t>
            </a:r>
          </a:p>
          <a:p>
            <a:pPr eaLnBrk="1"/>
            <a:r>
              <a:rPr lang="en-TR" altLang="en-TR"/>
              <a:t> Streams, </a:t>
            </a:r>
            <a:r>
              <a:rPr lang="en-US" altLang="en-TR"/>
              <a:t>Files</a:t>
            </a:r>
            <a:r>
              <a:rPr lang="en-TR" altLang="en-TR"/>
              <a:t> </a:t>
            </a:r>
          </a:p>
          <a:p>
            <a:pPr eaLnBrk="1"/>
            <a:r>
              <a:rPr lang="en-TR" altLang="en-TR"/>
              <a:t> Generics </a:t>
            </a:r>
            <a:r>
              <a:rPr lang="en-US" altLang="en-TR"/>
              <a:t>and Exceptions</a:t>
            </a:r>
            <a:endParaRPr lang="en-TR" altLang="en-TR"/>
          </a:p>
          <a:p>
            <a:pPr eaLnBrk="1"/>
            <a:r>
              <a:rPr lang="en-TR" altLang="en-TR"/>
              <a:t> </a:t>
            </a:r>
            <a:r>
              <a:rPr lang="en-US" altLang="en-TR">
                <a:solidFill>
                  <a:srgbClr val="CAA8E1"/>
                </a:solidFill>
              </a:rPr>
              <a:t>Midterm Exam</a:t>
            </a:r>
            <a:endParaRPr lang="en-TR" altLang="en-T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59;p4"/>
          <p:cNvSpPr txBox="1">
            <a:spLocks noGrp="1"/>
          </p:cNvSpPr>
          <p:nvPr>
            <p:ph type="title"/>
          </p:nvPr>
        </p:nvSpPr>
        <p:spPr>
          <a:xfrm>
            <a:off x="765750" y="263524"/>
            <a:ext cx="22852500" cy="2022445"/>
          </a:xfrm>
          <a:prstGeom prst="rect">
            <a:avLst/>
          </a:prstGeom>
        </p:spPr>
        <p:txBody>
          <a:bodyPr/>
          <a:lstStyle/>
          <a:p>
            <a:r>
              <a:rPr lang="en-US" dirty="0"/>
              <a:t>A JavaFX Program</a:t>
            </a:r>
            <a:endParaRPr dirty="0"/>
          </a:p>
        </p:txBody>
      </p:sp>
      <p:sp>
        <p:nvSpPr>
          <p:cNvPr id="108"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It consists of Stage, Scene and nodes.</a:t>
            </a:r>
          </a:p>
        </p:txBody>
      </p:sp>
      <p:sp>
        <p:nvSpPr>
          <p:cNvPr id="109" name="Google Shape;61;p4"/>
          <p:cNvSpPr txBox="1">
            <a:spLocks noGrp="1"/>
          </p:cNvSpPr>
          <p:nvPr>
            <p:ph type="sldNum" sz="quarter" idx="4294967295"/>
          </p:nvPr>
        </p:nvSpPr>
        <p:spPr>
          <a:xfrm>
            <a:off x="20742383" y="12813612"/>
            <a:ext cx="365012" cy="5284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110" name="Image" descr="Image"/>
          <p:cNvPicPr>
            <a:picLocks noChangeAspect="1"/>
          </p:cNvPicPr>
          <p:nvPr/>
        </p:nvPicPr>
        <p:blipFill>
          <a:blip r:embed="rId2"/>
          <a:stretch>
            <a:fillRect/>
          </a:stretch>
        </p:blipFill>
        <p:spPr>
          <a:xfrm>
            <a:off x="8503677" y="3842256"/>
            <a:ext cx="7376645" cy="9162569"/>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Google Shape;59;p4"/>
          <p:cNvSpPr txBox="1">
            <a:spLocks noGrp="1"/>
          </p:cNvSpPr>
          <p:nvPr>
            <p:ph type="title"/>
          </p:nvPr>
        </p:nvSpPr>
        <p:spPr>
          <a:xfrm>
            <a:off x="765750" y="263524"/>
            <a:ext cx="22852500" cy="2022445"/>
          </a:xfrm>
          <a:prstGeom prst="rect">
            <a:avLst/>
          </a:prstGeom>
        </p:spPr>
        <p:txBody>
          <a:bodyPr/>
          <a:lstStyle/>
          <a:p>
            <a:r>
              <a:rPr lang="en-US" dirty="0"/>
              <a:t>A JavaFX Program</a:t>
            </a:r>
            <a:endParaRPr dirty="0"/>
          </a:p>
        </p:txBody>
      </p:sp>
      <p:sp>
        <p:nvSpPr>
          <p:cNvPr id="113"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It consists of Stage, Scene and nodes.</a:t>
            </a:r>
          </a:p>
        </p:txBody>
      </p:sp>
      <p:sp>
        <p:nvSpPr>
          <p:cNvPr id="114"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pic>
        <p:nvPicPr>
          <p:cNvPr id="115" name="Image" descr="Image"/>
          <p:cNvPicPr>
            <a:picLocks noChangeAspect="1"/>
          </p:cNvPicPr>
          <p:nvPr/>
        </p:nvPicPr>
        <p:blipFill>
          <a:blip r:embed="rId2"/>
          <a:stretch>
            <a:fillRect/>
          </a:stretch>
        </p:blipFill>
        <p:spPr>
          <a:xfrm>
            <a:off x="9771089" y="3711897"/>
            <a:ext cx="4841821" cy="882461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59;p4"/>
          <p:cNvSpPr txBox="1">
            <a:spLocks noGrp="1"/>
          </p:cNvSpPr>
          <p:nvPr>
            <p:ph type="title"/>
          </p:nvPr>
        </p:nvSpPr>
        <p:spPr>
          <a:xfrm>
            <a:off x="765750" y="263524"/>
            <a:ext cx="22852500" cy="2022445"/>
          </a:xfrm>
          <a:prstGeom prst="rect">
            <a:avLst/>
          </a:prstGeom>
        </p:spPr>
        <p:txBody>
          <a:bodyPr/>
          <a:lstStyle/>
          <a:p>
            <a:r>
              <a:rPr lang="en-US" dirty="0"/>
              <a:t>A JavaFX Program</a:t>
            </a:r>
            <a:endParaRPr dirty="0"/>
          </a:p>
        </p:txBody>
      </p:sp>
      <p:sp>
        <p:nvSpPr>
          <p:cNvPr id="118"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It consists of Stage, Scene and nodes.</a:t>
            </a:r>
          </a:p>
        </p:txBody>
      </p:sp>
      <p:sp>
        <p:nvSpPr>
          <p:cNvPr id="119" name="Google Shape;61;p4"/>
          <p:cNvSpPr txBox="1">
            <a:spLocks noGrp="1"/>
          </p:cNvSpPr>
          <p:nvPr>
            <p:ph type="sldNum" sz="quarter" idx="4294967295"/>
          </p:nvPr>
        </p:nvSpPr>
        <p:spPr>
          <a:xfrm>
            <a:off x="20595490" y="12813612"/>
            <a:ext cx="511906" cy="52842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pic>
        <p:nvPicPr>
          <p:cNvPr id="120" name="Image" descr="Image"/>
          <p:cNvPicPr>
            <a:picLocks noChangeAspect="1"/>
          </p:cNvPicPr>
          <p:nvPr/>
        </p:nvPicPr>
        <p:blipFill>
          <a:blip r:embed="rId2"/>
          <a:stretch>
            <a:fillRect/>
          </a:stretch>
        </p:blipFill>
        <p:spPr>
          <a:xfrm>
            <a:off x="7918857" y="4679243"/>
            <a:ext cx="11746686" cy="709964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Shape;59;p4"/>
          <p:cNvSpPr txBox="1">
            <a:spLocks noGrp="1"/>
          </p:cNvSpPr>
          <p:nvPr>
            <p:ph type="title"/>
          </p:nvPr>
        </p:nvSpPr>
        <p:spPr>
          <a:xfrm>
            <a:off x="765750" y="263524"/>
            <a:ext cx="22852500" cy="2022445"/>
          </a:xfrm>
          <a:prstGeom prst="rect">
            <a:avLst/>
          </a:prstGeom>
        </p:spPr>
        <p:txBody>
          <a:bodyPr/>
          <a:lstStyle/>
          <a:p>
            <a:r>
              <a:rPr lang="en-US" dirty="0"/>
              <a:t>A JavaFX Program</a:t>
            </a:r>
            <a:endParaRPr dirty="0"/>
          </a:p>
        </p:txBody>
      </p:sp>
      <p:sp>
        <p:nvSpPr>
          <p:cNvPr id="123"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It consists of Stage, Scene and nodes.</a:t>
            </a:r>
          </a:p>
        </p:txBody>
      </p:sp>
      <p:sp>
        <p:nvSpPr>
          <p:cNvPr id="124"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125" name="Image" descr="Image"/>
          <p:cNvPicPr>
            <a:picLocks noChangeAspect="1"/>
          </p:cNvPicPr>
          <p:nvPr/>
        </p:nvPicPr>
        <p:blipFill>
          <a:blip r:embed="rId2"/>
          <a:stretch>
            <a:fillRect/>
          </a:stretch>
        </p:blipFill>
        <p:spPr>
          <a:xfrm>
            <a:off x="4058227" y="4330724"/>
            <a:ext cx="16267546" cy="818787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sz="3200" dirty="0"/>
              <a:t>JavaFX is a modern graphical user interface (GUI) framework for creating desktop and mobile applications. The program structure of a JavaFX application consists of the following components:</a:t>
            </a:r>
          </a:p>
          <a:p>
            <a:pPr marL="946150" indent="0">
              <a:buFont typeface="Wingdings" pitchFamily="2" charset="2"/>
              <a:buChar char="v"/>
            </a:pPr>
            <a:r>
              <a:rPr lang="en-US" sz="3200" dirty="0">
                <a:solidFill>
                  <a:srgbClr val="FF0000"/>
                </a:solidFill>
              </a:rPr>
              <a:t>Application class: </a:t>
            </a:r>
            <a:r>
              <a:rPr lang="en-US" sz="3200" dirty="0"/>
              <a:t>This is the entry point of the JavaFX application, which extends the </a:t>
            </a:r>
            <a:r>
              <a:rPr lang="en-US" sz="3200" dirty="0" err="1"/>
              <a:t>javafx.application.Application</a:t>
            </a:r>
            <a:r>
              <a:rPr lang="en-US" sz="3200" dirty="0"/>
              <a:t> class. It contains the main() method, which launches the application.</a:t>
            </a:r>
          </a:p>
          <a:p>
            <a:pPr marL="946150" indent="0">
              <a:buFont typeface="Wingdings" pitchFamily="2" charset="2"/>
              <a:buChar char="v"/>
            </a:pPr>
            <a:r>
              <a:rPr lang="en-US" sz="3200" dirty="0">
                <a:solidFill>
                  <a:srgbClr val="FF0000"/>
                </a:solidFill>
              </a:rPr>
              <a:t>Stage class: </a:t>
            </a:r>
            <a:r>
              <a:rPr lang="en-US" sz="3200" dirty="0"/>
              <a:t>A stage represents a top-level container or window of a JavaFX application. The stage is created in the start() method of the Application class.</a:t>
            </a:r>
          </a:p>
          <a:p>
            <a:pPr marL="946150" indent="0">
              <a:buFont typeface="Wingdings" pitchFamily="2" charset="2"/>
              <a:buChar char="v"/>
            </a:pPr>
            <a:r>
              <a:rPr lang="en-US" sz="3200" dirty="0">
                <a:solidFill>
                  <a:srgbClr val="FF0000"/>
                </a:solidFill>
              </a:rPr>
              <a:t>Scene class: </a:t>
            </a:r>
            <a:r>
              <a:rPr lang="en-US" sz="3200" dirty="0"/>
              <a:t>A scene represents the content of a stage, which is defined using the </a:t>
            </a:r>
            <a:r>
              <a:rPr lang="en-US" sz="3200" dirty="0" err="1"/>
              <a:t>javafx.scene.Scene</a:t>
            </a:r>
            <a:r>
              <a:rPr lang="en-US" sz="3200" dirty="0"/>
              <a:t> class. A scene can contain one or more nodes, such as buttons, text fields, labels, and images.</a:t>
            </a:r>
          </a:p>
          <a:p>
            <a:pPr marL="946150" indent="0">
              <a:buFont typeface="Wingdings" pitchFamily="2" charset="2"/>
              <a:buChar char="v"/>
            </a:pPr>
            <a:r>
              <a:rPr lang="en-US" sz="3200" dirty="0">
                <a:solidFill>
                  <a:srgbClr val="FF0000"/>
                </a:solidFill>
              </a:rPr>
              <a:t>Layouts: </a:t>
            </a:r>
            <a:r>
              <a:rPr lang="en-US" sz="3200" dirty="0"/>
              <a:t>JavaFX provides various layout classes to arrange nodes in the scene, such as </a:t>
            </a:r>
            <a:r>
              <a:rPr lang="en-US" sz="3200" dirty="0" err="1"/>
              <a:t>VBox</a:t>
            </a:r>
            <a:r>
              <a:rPr lang="en-US" sz="3200" dirty="0"/>
              <a:t>, </a:t>
            </a:r>
            <a:r>
              <a:rPr lang="en-US" sz="3200" dirty="0" err="1"/>
              <a:t>HBox</a:t>
            </a:r>
            <a:r>
              <a:rPr lang="en-US" sz="3200" dirty="0"/>
              <a:t>, </a:t>
            </a:r>
            <a:r>
              <a:rPr lang="en-US" sz="3200" dirty="0" err="1"/>
              <a:t>BorderPane</a:t>
            </a:r>
            <a:r>
              <a:rPr lang="en-US" sz="3200" dirty="0"/>
              <a:t>, </a:t>
            </a:r>
            <a:r>
              <a:rPr lang="en-US" sz="3200" dirty="0" err="1"/>
              <a:t>GridPane</a:t>
            </a:r>
            <a:r>
              <a:rPr lang="en-US" sz="3200" dirty="0"/>
              <a:t>, and </a:t>
            </a:r>
            <a:r>
              <a:rPr lang="en-US" sz="3200" dirty="0" err="1"/>
              <a:t>FlowPane</a:t>
            </a:r>
            <a:r>
              <a:rPr lang="en-US" sz="3200" dirty="0"/>
              <a:t>. These layouts help to organize the user interface elements in a structured manner.</a:t>
            </a:r>
          </a:p>
          <a:p>
            <a:pPr marL="946150" indent="0">
              <a:buFont typeface="Wingdings" pitchFamily="2" charset="2"/>
              <a:buChar char="v"/>
            </a:pPr>
            <a:r>
              <a:rPr lang="en-US" sz="3200" dirty="0">
                <a:solidFill>
                  <a:srgbClr val="FF0000"/>
                </a:solidFill>
              </a:rPr>
              <a:t>Nodes: </a:t>
            </a:r>
            <a:r>
              <a:rPr lang="en-US" sz="3200" dirty="0"/>
              <a:t>Nodes are the graphical components that are placed inside the scene, such as buttons, text fields, labels, and images. Each node is an instance of a class that extends the </a:t>
            </a:r>
            <a:r>
              <a:rPr lang="en-US" sz="3200" dirty="0" err="1"/>
              <a:t>javafx.scene.Node</a:t>
            </a:r>
            <a:r>
              <a:rPr lang="en-US" sz="3200" dirty="0"/>
              <a:t> class.</a:t>
            </a:r>
          </a:p>
          <a:p>
            <a:pPr marL="946150" indent="0">
              <a:buFont typeface="Wingdings" pitchFamily="2" charset="2"/>
              <a:buChar char="v"/>
            </a:pPr>
            <a:r>
              <a:rPr lang="en-US" sz="3200" dirty="0">
                <a:solidFill>
                  <a:srgbClr val="FF0000"/>
                </a:solidFill>
              </a:rPr>
              <a:t>Event handling: </a:t>
            </a:r>
            <a:r>
              <a:rPr lang="en-US" sz="3200" dirty="0"/>
              <a:t>JavaFX provides a comprehensive event handling mechanism to handle user interactions, such as button clicks, mouse movements, and key presses. Event handling is done using the </a:t>
            </a:r>
            <a:r>
              <a:rPr lang="en-US" sz="3200" dirty="0" err="1"/>
              <a:t>EventHandler</a:t>
            </a:r>
            <a:r>
              <a:rPr lang="en-US" sz="3200" dirty="0"/>
              <a:t> interface and the </a:t>
            </a:r>
            <a:r>
              <a:rPr lang="en-US" sz="3200" dirty="0" err="1"/>
              <a:t>setOn</a:t>
            </a:r>
            <a:r>
              <a:rPr lang="en-US" sz="3200" dirty="0"/>
              <a:t>&lt;</a:t>
            </a:r>
            <a:r>
              <a:rPr lang="en-US" sz="3200" dirty="0" err="1"/>
              <a:t>ActionEvent</a:t>
            </a:r>
            <a:r>
              <a:rPr lang="en-US" sz="3200" dirty="0"/>
              <a:t>&gt;() method.</a:t>
            </a:r>
          </a:p>
          <a:p>
            <a:pPr marL="946150" indent="0">
              <a:buFont typeface="Wingdings" pitchFamily="2" charset="2"/>
              <a:buChar char="v"/>
            </a:pPr>
            <a:r>
              <a:rPr lang="en-US" sz="3200" dirty="0">
                <a:solidFill>
                  <a:srgbClr val="FF0000"/>
                </a:solidFill>
              </a:rPr>
              <a:t>CSS styling: </a:t>
            </a:r>
            <a:r>
              <a:rPr lang="en-US" sz="3200" dirty="0"/>
              <a:t>JavaFX supports CSS styling for styling the user interface elements. You can use CSS to define the color, font, size, and layout of the nodes in the scene.</a:t>
            </a:r>
          </a:p>
          <a:p>
            <a:r>
              <a:rPr lang="en-US" sz="3200" dirty="0"/>
              <a:t>In summary, the program structure of a JavaFX application consists of the Application class, Stage class, Scene class, Layouts, Nodes, Event handling, and CSS styling.</a:t>
            </a:r>
          </a:p>
        </p:txBody>
      </p:sp>
    </p:spTree>
    <p:extLst>
      <p:ext uri="{BB962C8B-B14F-4D97-AF65-F5344CB8AC3E}">
        <p14:creationId xmlns:p14="http://schemas.microsoft.com/office/powerpoint/2010/main" val="138440843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dirty="0"/>
              <a:t>The </a:t>
            </a:r>
            <a:r>
              <a:rPr lang="en-US" dirty="0" err="1"/>
              <a:t>javafx.application.Application</a:t>
            </a:r>
            <a:r>
              <a:rPr lang="en-US" dirty="0"/>
              <a:t> class defines the essential framework for writing JavaFX programs.</a:t>
            </a:r>
          </a:p>
          <a:p>
            <a:r>
              <a:rPr lang="en-US" dirty="0"/>
              <a:t>We begin by writing a simple JavaFX program that illustrates the basic structure of a JavaFX program. Every JavaFX program is defined in a class that extends </a:t>
            </a:r>
            <a:r>
              <a:rPr lang="en-US" dirty="0" err="1"/>
              <a:t>javafx.application.Application</a:t>
            </a:r>
            <a:r>
              <a:rPr lang="en-US" dirty="0"/>
              <a:t>.</a:t>
            </a:r>
          </a:p>
          <a:p>
            <a:pPr marL="0" indent="0">
              <a:buNone/>
            </a:pPr>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dirty="0"/>
              <a:t>A Stage object is a window. A Stage object called primary stage is automatically created by the JVM when the application is launched. </a:t>
            </a:r>
          </a:p>
          <a:p>
            <a:r>
              <a:rPr lang="en-US" dirty="0"/>
              <a:t>JavaFX names the Stage and Scene classes using the analogy from the theater. You may think of stage as the platform to support scenes, and nodes as actors to perform in the scenes.</a:t>
            </a:r>
          </a:p>
          <a:p>
            <a:r>
              <a:rPr lang="en-US" dirty="0"/>
              <a:t>You can create additional stages if needed. </a:t>
            </a:r>
          </a:p>
        </p:txBody>
      </p:sp>
    </p:spTree>
    <p:extLst>
      <p:ext uri="{BB962C8B-B14F-4D97-AF65-F5344CB8AC3E}">
        <p14:creationId xmlns:p14="http://schemas.microsoft.com/office/powerpoint/2010/main" val="28439885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tr-TR" dirty="0"/>
              <a:t>A </a:t>
            </a:r>
            <a:r>
              <a:rPr dirty="0"/>
              <a:t>JavaFX Program</a:t>
            </a:r>
          </a:p>
        </p:txBody>
      </p:sp>
      <p:sp>
        <p:nvSpPr>
          <p:cNvPr id="128" name="import javafx.application.Application;…"/>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900">
                <a:latin typeface="Courier New"/>
                <a:ea typeface="Courier New"/>
                <a:cs typeface="Courier New"/>
                <a:sym typeface="Courier New"/>
              </a:defRPr>
            </a:pPr>
            <a:r>
              <a:rPr dirty="0">
                <a:solidFill>
                  <a:srgbClr val="0033B3"/>
                </a:solidFill>
              </a:rPr>
              <a:t>import </a:t>
            </a:r>
            <a:r>
              <a:rPr dirty="0" err="1"/>
              <a:t>javafx.application.Application</a:t>
            </a:r>
            <a:r>
              <a:rPr dirty="0">
                <a:solidFill>
                  <a:srgbClr val="080808"/>
                </a:solidFill>
              </a:rPr>
              <a:t>;</a:t>
            </a:r>
          </a:p>
          <a:p>
            <a:pPr marL="0" indent="0" defTabSz="457200">
              <a:lnSpc>
                <a:spcPct val="100000"/>
              </a:lnSpc>
              <a:spcBef>
                <a:spcPts val="0"/>
              </a:spcBef>
              <a:buClrTx/>
              <a:buSzTx/>
              <a:buFontTx/>
              <a:buNone/>
              <a:defRPr sz="1900">
                <a:latin typeface="Courier New"/>
                <a:ea typeface="Courier New"/>
                <a:cs typeface="Courier New"/>
                <a:sym typeface="Courier New"/>
              </a:defRPr>
            </a:pPr>
            <a:r>
              <a:rPr dirty="0">
                <a:solidFill>
                  <a:srgbClr val="0033B3"/>
                </a:solidFill>
              </a:rPr>
              <a:t>import </a:t>
            </a:r>
            <a:r>
              <a:rPr dirty="0" err="1"/>
              <a:t>javafx.scene.Scene</a:t>
            </a:r>
            <a:r>
              <a:rPr dirty="0">
                <a:solidFill>
                  <a:srgbClr val="080808"/>
                </a:solidFill>
              </a:rPr>
              <a:t>;</a:t>
            </a:r>
          </a:p>
          <a:p>
            <a:pPr marL="0" indent="0" defTabSz="457200">
              <a:lnSpc>
                <a:spcPct val="100000"/>
              </a:lnSpc>
              <a:spcBef>
                <a:spcPts val="0"/>
              </a:spcBef>
              <a:buClrTx/>
              <a:buSzTx/>
              <a:buFontTx/>
              <a:buNone/>
              <a:defRPr sz="1900">
                <a:latin typeface="Courier New"/>
                <a:ea typeface="Courier New"/>
                <a:cs typeface="Courier New"/>
                <a:sym typeface="Courier New"/>
              </a:defRPr>
            </a:pPr>
            <a:r>
              <a:rPr dirty="0">
                <a:solidFill>
                  <a:srgbClr val="0033B3"/>
                </a:solidFill>
              </a:rPr>
              <a:t>import </a:t>
            </a:r>
            <a:r>
              <a:rPr dirty="0" err="1"/>
              <a:t>javafx.scene.control.Button</a:t>
            </a:r>
            <a:r>
              <a:rPr dirty="0">
                <a:solidFill>
                  <a:srgbClr val="080808"/>
                </a:solidFill>
              </a:rPr>
              <a:t>;</a:t>
            </a:r>
          </a:p>
          <a:p>
            <a:pPr marL="0" indent="0" defTabSz="457200">
              <a:lnSpc>
                <a:spcPct val="100000"/>
              </a:lnSpc>
              <a:spcBef>
                <a:spcPts val="0"/>
              </a:spcBef>
              <a:buClrTx/>
              <a:buSzTx/>
              <a:buFontTx/>
              <a:buNone/>
              <a:defRPr sz="1900">
                <a:latin typeface="Courier New"/>
                <a:ea typeface="Courier New"/>
                <a:cs typeface="Courier New"/>
                <a:sym typeface="Courier New"/>
              </a:defRPr>
            </a:pPr>
            <a:r>
              <a:rPr dirty="0">
                <a:solidFill>
                  <a:srgbClr val="0033B3"/>
                </a:solidFill>
              </a:rPr>
              <a:t>import </a:t>
            </a:r>
            <a:r>
              <a:rPr dirty="0" err="1"/>
              <a:t>javafx.stage.Stage</a:t>
            </a:r>
            <a:r>
              <a:rPr dirty="0">
                <a:solidFill>
                  <a:srgbClr val="080808"/>
                </a:solidFill>
              </a:rPr>
              <a:t>;</a:t>
            </a:r>
          </a:p>
          <a:p>
            <a:pPr marL="0" indent="0" defTabSz="457200">
              <a:lnSpc>
                <a:spcPct val="100000"/>
              </a:lnSpc>
              <a:spcBef>
                <a:spcPts val="0"/>
              </a:spcBef>
              <a:buClrTx/>
              <a:buSzTx/>
              <a:buFontTx/>
              <a:buNone/>
              <a:defRPr sz="1900">
                <a:solidFill>
                  <a:srgbClr val="080808"/>
                </a:solidFill>
                <a:latin typeface="Courier New"/>
                <a:ea typeface="Courier New"/>
                <a:cs typeface="Courier New"/>
                <a:sym typeface="Courier New"/>
              </a:defRPr>
            </a:pPr>
            <a:endParaRPr dirty="0">
              <a:solidFill>
                <a:srgbClr val="080808"/>
              </a:solidFill>
            </a:endParaRPr>
          </a:p>
          <a:p>
            <a:pPr marL="0" indent="0" defTabSz="457200">
              <a:lnSpc>
                <a:spcPct val="100000"/>
              </a:lnSpc>
              <a:spcBef>
                <a:spcPts val="0"/>
              </a:spcBef>
              <a:buClrTx/>
              <a:buSzTx/>
              <a:buFontTx/>
              <a:buNone/>
              <a:defRPr sz="1900">
                <a:solidFill>
                  <a:srgbClr val="0033B3"/>
                </a:solidFill>
                <a:latin typeface="Courier New"/>
                <a:ea typeface="Courier New"/>
                <a:cs typeface="Courier New"/>
                <a:sym typeface="Courier New"/>
              </a:defRPr>
            </a:pPr>
            <a:r>
              <a:rPr dirty="0"/>
              <a:t>public class </a:t>
            </a:r>
            <a:r>
              <a:rPr dirty="0" err="1">
                <a:solidFill>
                  <a:srgbClr val="000000"/>
                </a:solidFill>
              </a:rPr>
              <a:t>MyJavaFX</a:t>
            </a:r>
            <a:r>
              <a:rPr dirty="0">
                <a:solidFill>
                  <a:srgbClr val="000000"/>
                </a:solidFill>
              </a:rPr>
              <a:t> </a:t>
            </a:r>
            <a:r>
              <a:rPr dirty="0"/>
              <a:t>extends </a:t>
            </a:r>
            <a:r>
              <a:rPr dirty="0">
                <a:solidFill>
                  <a:srgbClr val="000000"/>
                </a:solidFill>
              </a:rPr>
              <a:t>Application </a:t>
            </a:r>
            <a:r>
              <a:rPr dirty="0">
                <a:solidFill>
                  <a:srgbClr val="080808"/>
                </a:solidFill>
              </a:rPr>
              <a:t>{</a:t>
            </a:r>
          </a:p>
          <a:p>
            <a:pPr marL="0" indent="0" defTabSz="457200">
              <a:lnSpc>
                <a:spcPct val="100000"/>
              </a:lnSpc>
              <a:spcBef>
                <a:spcPts val="0"/>
              </a:spcBef>
              <a:buClrTx/>
              <a:buSzTx/>
              <a:buFontTx/>
              <a:buNone/>
              <a:defRPr sz="1900" i="1">
                <a:solidFill>
                  <a:srgbClr val="8C8C8C"/>
                </a:solidFill>
                <a:latin typeface="Courier New"/>
                <a:ea typeface="Courier New"/>
                <a:cs typeface="Courier New"/>
                <a:sym typeface="Courier New"/>
              </a:defRPr>
            </a:pPr>
            <a:r>
              <a:rPr i="0" dirty="0">
                <a:solidFill>
                  <a:srgbClr val="080808"/>
                </a:solidFill>
              </a:rPr>
              <a:t>    </a:t>
            </a:r>
            <a:r>
              <a:rPr i="0" dirty="0">
                <a:solidFill>
                  <a:srgbClr val="9E880C"/>
                </a:solidFill>
              </a:rPr>
              <a:t>@Override </a:t>
            </a:r>
            <a:r>
              <a:rPr dirty="0"/>
              <a:t>// Override the start method in the Application class</a:t>
            </a:r>
          </a:p>
          <a:p>
            <a:pPr marL="0" indent="0" defTabSz="457200">
              <a:lnSpc>
                <a:spcPct val="100000"/>
              </a:lnSpc>
              <a:spcBef>
                <a:spcPts val="0"/>
              </a:spcBef>
              <a:buClrTx/>
              <a:buSzTx/>
              <a:buFontTx/>
              <a:buNone/>
              <a:defRPr sz="1900">
                <a:solidFill>
                  <a:srgbClr val="080808"/>
                </a:solidFill>
                <a:latin typeface="Courier New"/>
                <a:ea typeface="Courier New"/>
                <a:cs typeface="Courier New"/>
                <a:sym typeface="Courier New"/>
              </a:defRPr>
            </a:pPr>
            <a:r>
              <a:rPr i="1" dirty="0">
                <a:solidFill>
                  <a:srgbClr val="8C8C8C"/>
                </a:solidFill>
              </a:rPr>
              <a:t>    </a:t>
            </a:r>
            <a:r>
              <a:rPr dirty="0">
                <a:solidFill>
                  <a:srgbClr val="0033B3"/>
                </a:solidFill>
              </a:rPr>
              <a:t>public void </a:t>
            </a:r>
            <a:r>
              <a:rPr dirty="0">
                <a:solidFill>
                  <a:srgbClr val="00627A"/>
                </a:solidFill>
              </a:rPr>
              <a:t>start</a:t>
            </a:r>
            <a:r>
              <a:rPr dirty="0"/>
              <a:t>(</a:t>
            </a:r>
            <a:r>
              <a:rPr dirty="0">
                <a:solidFill>
                  <a:srgbClr val="000000"/>
                </a:solidFill>
              </a:rPr>
              <a:t>Stage </a:t>
            </a:r>
            <a:r>
              <a:rPr dirty="0" err="1"/>
              <a:t>primaryStage</a:t>
            </a:r>
            <a:r>
              <a:rPr dirty="0"/>
              <a:t>) {</a:t>
            </a:r>
          </a:p>
          <a:p>
            <a:pPr marL="0" indent="0" defTabSz="457200">
              <a:lnSpc>
                <a:spcPct val="100000"/>
              </a:lnSpc>
              <a:spcBef>
                <a:spcPts val="0"/>
              </a:spcBef>
              <a:buClrTx/>
              <a:buSzTx/>
              <a:buFontTx/>
              <a:buNone/>
              <a:defRPr sz="1900" i="1">
                <a:solidFill>
                  <a:srgbClr val="8C8C8C"/>
                </a:solidFill>
                <a:latin typeface="Courier New"/>
                <a:ea typeface="Courier New"/>
                <a:cs typeface="Courier New"/>
                <a:sym typeface="Courier New"/>
              </a:defRPr>
            </a:pPr>
            <a:r>
              <a:rPr i="0" dirty="0">
                <a:solidFill>
                  <a:srgbClr val="080808"/>
                </a:solidFill>
              </a:rPr>
              <a:t>        </a:t>
            </a:r>
            <a:r>
              <a:rPr dirty="0"/>
              <a:t>// Create a button and place it in the scene</a:t>
            </a:r>
          </a:p>
          <a:p>
            <a:pPr marL="0" indent="0" defTabSz="457200">
              <a:lnSpc>
                <a:spcPct val="100000"/>
              </a:lnSpc>
              <a:spcBef>
                <a:spcPts val="0"/>
              </a:spcBef>
              <a:buClrTx/>
              <a:buSzTx/>
              <a:buFontTx/>
              <a:buNone/>
              <a:defRPr sz="1900">
                <a:latin typeface="Courier New"/>
                <a:ea typeface="Courier New"/>
                <a:cs typeface="Courier New"/>
                <a:sym typeface="Courier New"/>
              </a:defRPr>
            </a:pPr>
            <a:r>
              <a:rPr i="1" dirty="0">
                <a:solidFill>
                  <a:srgbClr val="8C8C8C"/>
                </a:solidFill>
              </a:rPr>
              <a:t>        </a:t>
            </a:r>
            <a:r>
              <a:rPr dirty="0"/>
              <a:t>Button </a:t>
            </a:r>
            <a:r>
              <a:rPr dirty="0" err="1"/>
              <a:t>btOK</a:t>
            </a:r>
            <a:r>
              <a:rPr dirty="0"/>
              <a:t> </a:t>
            </a:r>
            <a:r>
              <a:rPr dirty="0">
                <a:solidFill>
                  <a:srgbClr val="080808"/>
                </a:solidFill>
              </a:rPr>
              <a:t>= </a:t>
            </a:r>
            <a:r>
              <a:rPr dirty="0">
                <a:solidFill>
                  <a:srgbClr val="0033B3"/>
                </a:solidFill>
              </a:rPr>
              <a:t>new </a:t>
            </a:r>
            <a:r>
              <a:rPr dirty="0">
                <a:solidFill>
                  <a:srgbClr val="080808"/>
                </a:solidFill>
              </a:rPr>
              <a:t>Button(</a:t>
            </a:r>
            <a:r>
              <a:rPr dirty="0">
                <a:solidFill>
                  <a:srgbClr val="077D16"/>
                </a:solidFill>
              </a:rPr>
              <a:t>"OK"</a:t>
            </a:r>
            <a:r>
              <a:rPr dirty="0">
                <a:solidFill>
                  <a:srgbClr val="080808"/>
                </a:solidFill>
              </a:rPr>
              <a:t>);</a:t>
            </a:r>
          </a:p>
          <a:p>
            <a:pPr marL="0" indent="0" defTabSz="457200">
              <a:lnSpc>
                <a:spcPct val="100000"/>
              </a:lnSpc>
              <a:spcBef>
                <a:spcPts val="0"/>
              </a:spcBef>
              <a:buClrTx/>
              <a:buSzTx/>
              <a:buFontTx/>
              <a:buNone/>
              <a:defRPr sz="1900">
                <a:latin typeface="Courier New"/>
                <a:ea typeface="Courier New"/>
                <a:cs typeface="Courier New"/>
                <a:sym typeface="Courier New"/>
              </a:defRPr>
            </a:pPr>
            <a:r>
              <a:rPr dirty="0">
                <a:solidFill>
                  <a:srgbClr val="080808"/>
                </a:solidFill>
              </a:rPr>
              <a:t>        </a:t>
            </a:r>
            <a:r>
              <a:rPr dirty="0"/>
              <a:t>Scene scene </a:t>
            </a:r>
            <a:r>
              <a:rPr dirty="0">
                <a:solidFill>
                  <a:srgbClr val="080808"/>
                </a:solidFill>
              </a:rPr>
              <a:t>= </a:t>
            </a:r>
            <a:r>
              <a:rPr dirty="0">
                <a:solidFill>
                  <a:srgbClr val="0033B3"/>
                </a:solidFill>
              </a:rPr>
              <a:t>new </a:t>
            </a:r>
            <a:r>
              <a:rPr dirty="0">
                <a:solidFill>
                  <a:srgbClr val="080808"/>
                </a:solidFill>
              </a:rPr>
              <a:t>Scene(</a:t>
            </a:r>
            <a:r>
              <a:rPr dirty="0" err="1"/>
              <a:t>btOK</a:t>
            </a:r>
            <a:r>
              <a:rPr dirty="0">
                <a:solidFill>
                  <a:srgbClr val="080808"/>
                </a:solidFill>
              </a:rPr>
              <a:t>, </a:t>
            </a:r>
            <a:r>
              <a:rPr dirty="0">
                <a:solidFill>
                  <a:srgbClr val="1750EB"/>
                </a:solidFill>
              </a:rPr>
              <a:t>200</a:t>
            </a:r>
            <a:r>
              <a:rPr dirty="0">
                <a:solidFill>
                  <a:srgbClr val="080808"/>
                </a:solidFill>
              </a:rPr>
              <a:t>, </a:t>
            </a:r>
            <a:r>
              <a:rPr dirty="0">
                <a:solidFill>
                  <a:srgbClr val="1750EB"/>
                </a:solidFill>
              </a:rPr>
              <a:t>250</a:t>
            </a:r>
            <a:r>
              <a:rPr dirty="0">
                <a:solidFill>
                  <a:srgbClr val="080808"/>
                </a:solidFill>
              </a:rPr>
              <a:t>);</a:t>
            </a:r>
          </a:p>
          <a:p>
            <a:pPr marL="0" indent="0" defTabSz="457200">
              <a:lnSpc>
                <a:spcPct val="100000"/>
              </a:lnSpc>
              <a:spcBef>
                <a:spcPts val="0"/>
              </a:spcBef>
              <a:buClrTx/>
              <a:buSzTx/>
              <a:buFontTx/>
              <a:buNone/>
              <a:defRPr sz="1900">
                <a:solidFill>
                  <a:srgbClr val="080808"/>
                </a:solidFill>
                <a:latin typeface="Courier New"/>
                <a:ea typeface="Courier New"/>
                <a:cs typeface="Courier New"/>
                <a:sym typeface="Courier New"/>
              </a:defRPr>
            </a:pPr>
            <a:r>
              <a:rPr dirty="0"/>
              <a:t>        </a:t>
            </a:r>
            <a:r>
              <a:rPr dirty="0" err="1"/>
              <a:t>primaryStage.setTitle</a:t>
            </a:r>
            <a:r>
              <a:rPr dirty="0"/>
              <a:t>(</a:t>
            </a:r>
            <a:r>
              <a:rPr dirty="0">
                <a:solidFill>
                  <a:srgbClr val="077D16"/>
                </a:solidFill>
              </a:rPr>
              <a:t>"</a:t>
            </a:r>
            <a:r>
              <a:rPr dirty="0" err="1">
                <a:solidFill>
                  <a:srgbClr val="077D16"/>
                </a:solidFill>
              </a:rPr>
              <a:t>MyJavaFX</a:t>
            </a:r>
            <a:r>
              <a:rPr dirty="0">
                <a:solidFill>
                  <a:srgbClr val="077D16"/>
                </a:solidFill>
              </a:rPr>
              <a:t>"</a:t>
            </a:r>
            <a:r>
              <a:rPr dirty="0"/>
              <a:t>); </a:t>
            </a:r>
            <a:r>
              <a:rPr i="1" dirty="0">
                <a:solidFill>
                  <a:srgbClr val="8C8C8C"/>
                </a:solidFill>
              </a:rPr>
              <a:t>// Set the stage title</a:t>
            </a:r>
          </a:p>
          <a:p>
            <a:pPr marL="0" indent="0" defTabSz="457200">
              <a:lnSpc>
                <a:spcPct val="100000"/>
              </a:lnSpc>
              <a:spcBef>
                <a:spcPts val="0"/>
              </a:spcBef>
              <a:buClrTx/>
              <a:buSzTx/>
              <a:buFontTx/>
              <a:buNone/>
              <a:defRPr sz="1900" i="1">
                <a:solidFill>
                  <a:srgbClr val="8C8C8C"/>
                </a:solidFill>
                <a:latin typeface="Courier New"/>
                <a:ea typeface="Courier New"/>
                <a:cs typeface="Courier New"/>
                <a:sym typeface="Courier New"/>
              </a:defRPr>
            </a:pPr>
            <a:r>
              <a:rPr dirty="0"/>
              <a:t>        </a:t>
            </a:r>
            <a:r>
              <a:rPr i="0" dirty="0" err="1">
                <a:solidFill>
                  <a:srgbClr val="080808"/>
                </a:solidFill>
              </a:rPr>
              <a:t>primaryStage.setScene</a:t>
            </a:r>
            <a:r>
              <a:rPr i="0" dirty="0">
                <a:solidFill>
                  <a:srgbClr val="080808"/>
                </a:solidFill>
              </a:rPr>
              <a:t>(</a:t>
            </a:r>
            <a:r>
              <a:rPr i="0" dirty="0">
                <a:solidFill>
                  <a:srgbClr val="000000"/>
                </a:solidFill>
              </a:rPr>
              <a:t>scene</a:t>
            </a:r>
            <a:r>
              <a:rPr i="0" dirty="0">
                <a:solidFill>
                  <a:srgbClr val="080808"/>
                </a:solidFill>
              </a:rPr>
              <a:t>); </a:t>
            </a:r>
            <a:r>
              <a:rPr dirty="0"/>
              <a:t>// Place the scene in the stage</a:t>
            </a:r>
          </a:p>
          <a:p>
            <a:pPr marL="0" indent="0" defTabSz="457200">
              <a:lnSpc>
                <a:spcPct val="100000"/>
              </a:lnSpc>
              <a:spcBef>
                <a:spcPts val="0"/>
              </a:spcBef>
              <a:buClrTx/>
              <a:buSzTx/>
              <a:buFontTx/>
              <a:buNone/>
              <a:defRPr sz="1900">
                <a:solidFill>
                  <a:srgbClr val="080808"/>
                </a:solidFill>
                <a:latin typeface="Courier New"/>
                <a:ea typeface="Courier New"/>
                <a:cs typeface="Courier New"/>
                <a:sym typeface="Courier New"/>
              </a:defRPr>
            </a:pPr>
            <a:r>
              <a:rPr i="1" dirty="0">
                <a:solidFill>
                  <a:srgbClr val="8C8C8C"/>
                </a:solidFill>
              </a:rPr>
              <a:t>        </a:t>
            </a:r>
            <a:r>
              <a:rPr dirty="0" err="1"/>
              <a:t>primaryStage.show</a:t>
            </a:r>
            <a:r>
              <a:rPr dirty="0"/>
              <a:t>(); </a:t>
            </a:r>
            <a:r>
              <a:rPr i="1" dirty="0">
                <a:solidFill>
                  <a:srgbClr val="8C8C8C"/>
                </a:solidFill>
              </a:rPr>
              <a:t>// Display the stage</a:t>
            </a:r>
          </a:p>
          <a:p>
            <a:pPr marL="0" indent="0" defTabSz="457200">
              <a:lnSpc>
                <a:spcPct val="100000"/>
              </a:lnSpc>
              <a:spcBef>
                <a:spcPts val="0"/>
              </a:spcBef>
              <a:buClrTx/>
              <a:buSzTx/>
              <a:buFontTx/>
              <a:buNone/>
              <a:defRPr sz="1900" i="1">
                <a:solidFill>
                  <a:srgbClr val="8C8C8C"/>
                </a:solidFill>
                <a:latin typeface="Courier New"/>
                <a:ea typeface="Courier New"/>
                <a:cs typeface="Courier New"/>
                <a:sym typeface="Courier New"/>
              </a:defRPr>
            </a:pPr>
            <a:r>
              <a:rPr dirty="0"/>
              <a:t>    </a:t>
            </a:r>
            <a:r>
              <a:rPr i="0" dirty="0">
                <a:solidFill>
                  <a:srgbClr val="080808"/>
                </a:solidFill>
              </a:rPr>
              <a:t>}</a:t>
            </a:r>
          </a:p>
          <a:p>
            <a:pPr marL="0" indent="0" defTabSz="457200">
              <a:lnSpc>
                <a:spcPct val="100000"/>
              </a:lnSpc>
              <a:spcBef>
                <a:spcPts val="0"/>
              </a:spcBef>
              <a:buClrTx/>
              <a:buSzTx/>
              <a:buFontTx/>
              <a:buNone/>
              <a:defRPr sz="1900">
                <a:solidFill>
                  <a:srgbClr val="080808"/>
                </a:solidFill>
                <a:latin typeface="Courier New"/>
                <a:ea typeface="Courier New"/>
                <a:cs typeface="Courier New"/>
                <a:sym typeface="Courier New"/>
              </a:defRPr>
            </a:pPr>
            <a:endParaRPr i="0" dirty="0">
              <a:solidFill>
                <a:srgbClr val="080808"/>
              </a:solidFill>
            </a:endParaRPr>
          </a:p>
          <a:p>
            <a:pPr marL="0" indent="0" defTabSz="457200">
              <a:lnSpc>
                <a:spcPct val="100000"/>
              </a:lnSpc>
              <a:spcBef>
                <a:spcPts val="0"/>
              </a:spcBef>
              <a:buClrTx/>
              <a:buSzTx/>
              <a:buFontTx/>
              <a:buNone/>
              <a:defRPr sz="1900">
                <a:solidFill>
                  <a:srgbClr val="080808"/>
                </a:solidFill>
                <a:latin typeface="Courier New"/>
                <a:ea typeface="Courier New"/>
                <a:cs typeface="Courier New"/>
                <a:sym typeface="Courier New"/>
              </a:defRPr>
            </a:pPr>
            <a:r>
              <a:rPr dirty="0"/>
              <a:t>    </a:t>
            </a:r>
            <a:r>
              <a:rPr i="1" dirty="0">
                <a:solidFill>
                  <a:srgbClr val="8C8C8C"/>
                </a:solidFill>
              </a:rPr>
              <a:t>/**</a:t>
            </a:r>
          </a:p>
          <a:p>
            <a:pPr marL="0" indent="0" defTabSz="457200">
              <a:lnSpc>
                <a:spcPct val="100000"/>
              </a:lnSpc>
              <a:spcBef>
                <a:spcPts val="0"/>
              </a:spcBef>
              <a:buClrTx/>
              <a:buSzTx/>
              <a:buFontTx/>
              <a:buNone/>
              <a:defRPr sz="1900" i="1">
                <a:solidFill>
                  <a:srgbClr val="8C8C8C"/>
                </a:solidFill>
                <a:latin typeface="Courier New"/>
                <a:ea typeface="Courier New"/>
                <a:cs typeface="Courier New"/>
                <a:sym typeface="Courier New"/>
              </a:defRPr>
            </a:pPr>
            <a:r>
              <a:rPr dirty="0"/>
              <a:t>     * The main method is only needed for the IDE with limited</a:t>
            </a:r>
          </a:p>
          <a:p>
            <a:pPr marL="0" indent="0" defTabSz="457200">
              <a:lnSpc>
                <a:spcPct val="100000"/>
              </a:lnSpc>
              <a:spcBef>
                <a:spcPts val="0"/>
              </a:spcBef>
              <a:buClrTx/>
              <a:buSzTx/>
              <a:buFontTx/>
              <a:buNone/>
              <a:defRPr sz="1900" i="1">
                <a:solidFill>
                  <a:srgbClr val="8C8C8C"/>
                </a:solidFill>
                <a:latin typeface="Courier New"/>
                <a:ea typeface="Courier New"/>
                <a:cs typeface="Courier New"/>
                <a:sym typeface="Courier New"/>
              </a:defRPr>
            </a:pPr>
            <a:r>
              <a:rPr dirty="0"/>
              <a:t>     * JavaFX support. Not needed for running from the command line.</a:t>
            </a:r>
          </a:p>
          <a:p>
            <a:pPr marL="0" indent="0" defTabSz="457200">
              <a:lnSpc>
                <a:spcPct val="100000"/>
              </a:lnSpc>
              <a:spcBef>
                <a:spcPts val="0"/>
              </a:spcBef>
              <a:buClrTx/>
              <a:buSzTx/>
              <a:buFontTx/>
              <a:buNone/>
              <a:defRPr sz="1900" i="1">
                <a:solidFill>
                  <a:srgbClr val="8C8C8C"/>
                </a:solidFill>
                <a:latin typeface="Courier New"/>
                <a:ea typeface="Courier New"/>
                <a:cs typeface="Courier New"/>
                <a:sym typeface="Courier New"/>
              </a:defRPr>
            </a:pPr>
            <a:r>
              <a:rPr dirty="0"/>
              <a:t>     */</a:t>
            </a:r>
          </a:p>
          <a:p>
            <a:pPr marL="0" indent="0" defTabSz="457200">
              <a:lnSpc>
                <a:spcPct val="100000"/>
              </a:lnSpc>
              <a:spcBef>
                <a:spcPts val="0"/>
              </a:spcBef>
              <a:buClrTx/>
              <a:buSzTx/>
              <a:buFontTx/>
              <a:buNone/>
              <a:defRPr sz="1900">
                <a:solidFill>
                  <a:srgbClr val="0033B3"/>
                </a:solidFill>
                <a:latin typeface="Courier New"/>
                <a:ea typeface="Courier New"/>
                <a:cs typeface="Courier New"/>
                <a:sym typeface="Courier New"/>
              </a:defRPr>
            </a:pPr>
            <a:r>
              <a:rPr i="1" dirty="0">
                <a:solidFill>
                  <a:srgbClr val="8C8C8C"/>
                </a:solidFill>
              </a:rPr>
              <a:t>    </a:t>
            </a:r>
            <a:r>
              <a:rPr dirty="0"/>
              <a:t>public static void </a:t>
            </a:r>
            <a:r>
              <a:rPr dirty="0">
                <a:solidFill>
                  <a:srgbClr val="00627A"/>
                </a:solidFill>
              </a:rPr>
              <a:t>main</a:t>
            </a:r>
            <a:r>
              <a:rPr dirty="0">
                <a:solidFill>
                  <a:srgbClr val="080808"/>
                </a:solidFill>
              </a:rPr>
              <a:t>(</a:t>
            </a:r>
            <a:r>
              <a:rPr dirty="0">
                <a:solidFill>
                  <a:srgbClr val="000000"/>
                </a:solidFill>
              </a:rPr>
              <a:t>String</a:t>
            </a:r>
            <a:r>
              <a:rPr dirty="0">
                <a:solidFill>
                  <a:srgbClr val="080808"/>
                </a:solidFill>
              </a:rPr>
              <a:t>[] </a:t>
            </a:r>
            <a:r>
              <a:rPr dirty="0" err="1">
                <a:solidFill>
                  <a:srgbClr val="080808"/>
                </a:solidFill>
              </a:rPr>
              <a:t>args</a:t>
            </a:r>
            <a:r>
              <a:rPr dirty="0">
                <a:solidFill>
                  <a:srgbClr val="080808"/>
                </a:solidFill>
              </a:rPr>
              <a:t>) {</a:t>
            </a:r>
          </a:p>
          <a:p>
            <a:pPr marL="0" indent="0" defTabSz="457200">
              <a:lnSpc>
                <a:spcPct val="100000"/>
              </a:lnSpc>
              <a:spcBef>
                <a:spcPts val="0"/>
              </a:spcBef>
              <a:buClrTx/>
              <a:buSzTx/>
              <a:buFontTx/>
              <a:buNone/>
              <a:defRPr sz="1900">
                <a:solidFill>
                  <a:srgbClr val="080808"/>
                </a:solidFill>
                <a:latin typeface="Courier New"/>
                <a:ea typeface="Courier New"/>
                <a:cs typeface="Courier New"/>
                <a:sym typeface="Courier New"/>
              </a:defRPr>
            </a:pPr>
            <a:r>
              <a:rPr dirty="0"/>
              <a:t>        </a:t>
            </a:r>
            <a:r>
              <a:rPr i="1" dirty="0"/>
              <a:t>launch</a:t>
            </a:r>
            <a:r>
              <a:rPr dirty="0"/>
              <a:t>(</a:t>
            </a:r>
            <a:r>
              <a:rPr dirty="0" err="1"/>
              <a:t>args</a:t>
            </a:r>
            <a:r>
              <a:rPr dirty="0"/>
              <a:t>);</a:t>
            </a:r>
          </a:p>
          <a:p>
            <a:pPr marL="0" indent="0" defTabSz="457200">
              <a:lnSpc>
                <a:spcPct val="100000"/>
              </a:lnSpc>
              <a:spcBef>
                <a:spcPts val="0"/>
              </a:spcBef>
              <a:buClrTx/>
              <a:buSzTx/>
              <a:buFontTx/>
              <a:buNone/>
              <a:defRPr sz="1900">
                <a:solidFill>
                  <a:srgbClr val="080808"/>
                </a:solidFill>
                <a:latin typeface="Courier New"/>
                <a:ea typeface="Courier New"/>
                <a:cs typeface="Courier New"/>
                <a:sym typeface="Courier New"/>
              </a:defRPr>
            </a:pPr>
            <a:r>
              <a:rPr dirty="0"/>
              <a:t>    }</a:t>
            </a:r>
          </a:p>
          <a:p>
            <a:pPr marL="0" indent="0" defTabSz="457200">
              <a:lnSpc>
                <a:spcPct val="100000"/>
              </a:lnSpc>
              <a:spcBef>
                <a:spcPts val="0"/>
              </a:spcBef>
              <a:buClrTx/>
              <a:buSzTx/>
              <a:buFontTx/>
              <a:buNone/>
              <a:defRPr sz="1900">
                <a:solidFill>
                  <a:srgbClr val="080808"/>
                </a:solidFill>
                <a:latin typeface="Courier New"/>
                <a:ea typeface="Courier New"/>
                <a:cs typeface="Courier New"/>
                <a:sym typeface="Courier New"/>
              </a:defRPr>
            </a:pPr>
            <a:r>
              <a:rPr dirty="0"/>
              <a:t>}</a:t>
            </a:r>
          </a:p>
        </p:txBody>
      </p:sp>
      <p:grpSp>
        <p:nvGrpSpPr>
          <p:cNvPr id="131" name="Group">
            <a:hlinkClick r:id="rId2"/>
          </p:cNvPr>
          <p:cNvGrpSpPr/>
          <p:nvPr/>
        </p:nvGrpSpPr>
        <p:grpSpPr>
          <a:xfrm>
            <a:off x="19853250" y="12011890"/>
            <a:ext cx="2961219" cy="508002"/>
            <a:chOff x="0" y="0"/>
            <a:chExt cx="2961217" cy="508001"/>
          </a:xfrm>
        </p:grpSpPr>
        <p:sp>
          <p:nvSpPr>
            <p:cNvPr id="129" name="Rectangle"/>
            <p:cNvSpPr/>
            <p:nvPr/>
          </p:nvSpPr>
          <p:spPr>
            <a:xfrm>
              <a:off x="0" y="-1"/>
              <a:ext cx="2961218" cy="508003"/>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30" name="Quotient"/>
            <p:cNvSpPr txBox="1"/>
            <p:nvPr/>
          </p:nvSpPr>
          <p:spPr>
            <a:xfrm>
              <a:off x="60960" y="-1"/>
              <a:ext cx="2839298" cy="3752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defTabSz="914400">
                <a:defRPr sz="2000"/>
              </a:lvl1pPr>
            </a:lstStyle>
            <a:p>
              <a:r>
                <a:t>MyJavaFX</a:t>
              </a:r>
            </a:p>
          </p:txBody>
        </p:sp>
      </p:grpSp>
      <p:pic>
        <p:nvPicPr>
          <p:cNvPr id="132" name="Screen Shot 2022-04-17 at 13.32.38.png" descr="Screen Shot 2022-04-17 at 13.32.38.png"/>
          <p:cNvPicPr>
            <a:picLocks noChangeAspect="1"/>
          </p:cNvPicPr>
          <p:nvPr/>
        </p:nvPicPr>
        <p:blipFill>
          <a:blip r:embed="rId3"/>
          <a:stretch>
            <a:fillRect/>
          </a:stretch>
        </p:blipFill>
        <p:spPr>
          <a:xfrm>
            <a:off x="17341453" y="3870721"/>
            <a:ext cx="3962401" cy="4953001"/>
          </a:xfrm>
          <a:prstGeom prst="rect">
            <a:avLst/>
          </a:prstGeom>
          <a:ln w="12700">
            <a:miter lim="400000"/>
          </a:ln>
        </p:spPr>
      </p:pic>
    </p:spTree>
    <p:extLst>
      <p:ext uri="{BB962C8B-B14F-4D97-AF65-F5344CB8AC3E}">
        <p14:creationId xmlns:p14="http://schemas.microsoft.com/office/powerpoint/2010/main" val="225213780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Bir JavaFX Birden Fazla Stage ile Program"/>
          <p:cNvSpPr txBox="1">
            <a:spLocks noGrp="1"/>
          </p:cNvSpPr>
          <p:nvPr>
            <p:ph type="title"/>
          </p:nvPr>
        </p:nvSpPr>
        <p:spPr>
          <a:prstGeom prst="rect">
            <a:avLst/>
          </a:prstGeom>
        </p:spPr>
        <p:txBody>
          <a:bodyPr/>
          <a:lstStyle/>
          <a:p>
            <a:r>
              <a:rPr lang="en-AU" dirty="0"/>
              <a:t>JavaFX Program with multiple Stage</a:t>
            </a:r>
          </a:p>
        </p:txBody>
      </p:sp>
      <p:sp>
        <p:nvSpPr>
          <p:cNvPr id="135" name="package com.example.deneme5;…"/>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800">
                <a:latin typeface="Courier New"/>
                <a:ea typeface="Courier New"/>
                <a:cs typeface="Courier New"/>
                <a:sym typeface="Courier New"/>
              </a:defRPr>
            </a:pPr>
            <a:r>
              <a:rPr dirty="0">
                <a:solidFill>
                  <a:srgbClr val="0033B3"/>
                </a:solidFill>
              </a:rPr>
              <a:t>package </a:t>
            </a:r>
            <a:r>
              <a:rPr dirty="0"/>
              <a:t>com.example.deneme5</a:t>
            </a:r>
            <a:r>
              <a:rPr dirty="0">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dirty="0">
              <a:solidFill>
                <a:srgbClr val="080808"/>
              </a:solidFill>
            </a:endParaRPr>
          </a:p>
          <a:p>
            <a:pPr marL="0" indent="0" defTabSz="457200">
              <a:lnSpc>
                <a:spcPct val="100000"/>
              </a:lnSpc>
              <a:spcBef>
                <a:spcPts val="0"/>
              </a:spcBef>
              <a:buClrTx/>
              <a:buSzTx/>
              <a:buFontTx/>
              <a:buNone/>
              <a:defRPr sz="1800">
                <a:latin typeface="Courier New"/>
                <a:ea typeface="Courier New"/>
                <a:cs typeface="Courier New"/>
                <a:sym typeface="Courier New"/>
              </a:defRPr>
            </a:pPr>
            <a:r>
              <a:rPr dirty="0">
                <a:solidFill>
                  <a:srgbClr val="0033B3"/>
                </a:solidFill>
              </a:rPr>
              <a:t>import </a:t>
            </a:r>
            <a:r>
              <a:rPr dirty="0" err="1"/>
              <a:t>javafx.application.Application</a:t>
            </a:r>
            <a:r>
              <a:rPr dirty="0">
                <a:solidFill>
                  <a:srgbClr val="080808"/>
                </a:solidFill>
              </a:rPr>
              <a:t>;</a:t>
            </a:r>
          </a:p>
          <a:p>
            <a:pPr marL="0" indent="0" defTabSz="457200">
              <a:lnSpc>
                <a:spcPct val="100000"/>
              </a:lnSpc>
              <a:spcBef>
                <a:spcPts val="0"/>
              </a:spcBef>
              <a:buClrTx/>
              <a:buSzTx/>
              <a:buFontTx/>
              <a:buNone/>
              <a:defRPr sz="1800">
                <a:latin typeface="Courier New"/>
                <a:ea typeface="Courier New"/>
                <a:cs typeface="Courier New"/>
                <a:sym typeface="Courier New"/>
              </a:defRPr>
            </a:pPr>
            <a:r>
              <a:rPr dirty="0">
                <a:solidFill>
                  <a:srgbClr val="0033B3"/>
                </a:solidFill>
              </a:rPr>
              <a:t>import </a:t>
            </a:r>
            <a:r>
              <a:rPr dirty="0" err="1"/>
              <a:t>javafx.fxml.FXMLLoader</a:t>
            </a:r>
            <a:r>
              <a:rPr dirty="0">
                <a:solidFill>
                  <a:srgbClr val="080808"/>
                </a:solidFill>
              </a:rPr>
              <a:t>;</a:t>
            </a:r>
          </a:p>
          <a:p>
            <a:pPr marL="0" indent="0" defTabSz="457200">
              <a:lnSpc>
                <a:spcPct val="100000"/>
              </a:lnSpc>
              <a:spcBef>
                <a:spcPts val="0"/>
              </a:spcBef>
              <a:buClrTx/>
              <a:buSzTx/>
              <a:buFontTx/>
              <a:buNone/>
              <a:defRPr sz="1800">
                <a:latin typeface="Courier New"/>
                <a:ea typeface="Courier New"/>
                <a:cs typeface="Courier New"/>
                <a:sym typeface="Courier New"/>
              </a:defRPr>
            </a:pPr>
            <a:r>
              <a:rPr dirty="0">
                <a:solidFill>
                  <a:srgbClr val="0033B3"/>
                </a:solidFill>
              </a:rPr>
              <a:t>import </a:t>
            </a:r>
            <a:r>
              <a:rPr dirty="0" err="1"/>
              <a:t>javafx.scene.Scene</a:t>
            </a:r>
            <a:r>
              <a:rPr dirty="0">
                <a:solidFill>
                  <a:srgbClr val="080808"/>
                </a:solidFill>
              </a:rPr>
              <a:t>;</a:t>
            </a:r>
          </a:p>
          <a:p>
            <a:pPr marL="0" indent="0" defTabSz="457200">
              <a:lnSpc>
                <a:spcPct val="100000"/>
              </a:lnSpc>
              <a:spcBef>
                <a:spcPts val="0"/>
              </a:spcBef>
              <a:buClrTx/>
              <a:buSzTx/>
              <a:buFontTx/>
              <a:buNone/>
              <a:defRPr sz="1800">
                <a:latin typeface="Courier New"/>
                <a:ea typeface="Courier New"/>
                <a:cs typeface="Courier New"/>
                <a:sym typeface="Courier New"/>
              </a:defRPr>
            </a:pPr>
            <a:r>
              <a:rPr dirty="0">
                <a:solidFill>
                  <a:srgbClr val="0033B3"/>
                </a:solidFill>
              </a:rPr>
              <a:t>import </a:t>
            </a:r>
            <a:r>
              <a:rPr dirty="0" err="1"/>
              <a:t>javafx.scene.control.Button</a:t>
            </a:r>
            <a:r>
              <a:rPr dirty="0">
                <a:solidFill>
                  <a:srgbClr val="080808"/>
                </a:solidFill>
              </a:rPr>
              <a:t>;</a:t>
            </a:r>
          </a:p>
          <a:p>
            <a:pPr marL="0" indent="0" defTabSz="457200">
              <a:lnSpc>
                <a:spcPct val="100000"/>
              </a:lnSpc>
              <a:spcBef>
                <a:spcPts val="0"/>
              </a:spcBef>
              <a:buClrTx/>
              <a:buSzTx/>
              <a:buFontTx/>
              <a:buNone/>
              <a:defRPr sz="1800">
                <a:latin typeface="Courier New"/>
                <a:ea typeface="Courier New"/>
                <a:cs typeface="Courier New"/>
                <a:sym typeface="Courier New"/>
              </a:defRPr>
            </a:pPr>
            <a:r>
              <a:rPr dirty="0">
                <a:solidFill>
                  <a:srgbClr val="0033B3"/>
                </a:solidFill>
              </a:rPr>
              <a:t>import </a:t>
            </a:r>
            <a:r>
              <a:rPr dirty="0" err="1"/>
              <a:t>javafx.stage.Stage</a:t>
            </a:r>
            <a:r>
              <a:rPr dirty="0">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dirty="0">
              <a:solidFill>
                <a:srgbClr val="080808"/>
              </a:solidFill>
            </a:endParaRPr>
          </a:p>
          <a:p>
            <a:pPr marL="0" indent="0" defTabSz="457200">
              <a:lnSpc>
                <a:spcPct val="100000"/>
              </a:lnSpc>
              <a:spcBef>
                <a:spcPts val="0"/>
              </a:spcBef>
              <a:buClrTx/>
              <a:buSzTx/>
              <a:buFontTx/>
              <a:buNone/>
              <a:defRPr sz="1800">
                <a:latin typeface="Courier New"/>
                <a:ea typeface="Courier New"/>
                <a:cs typeface="Courier New"/>
                <a:sym typeface="Courier New"/>
              </a:defRPr>
            </a:pPr>
            <a:r>
              <a:rPr dirty="0">
                <a:solidFill>
                  <a:srgbClr val="0033B3"/>
                </a:solidFill>
              </a:rPr>
              <a:t>import </a:t>
            </a:r>
            <a:r>
              <a:rPr dirty="0" err="1"/>
              <a:t>java.io.IOException</a:t>
            </a:r>
            <a:r>
              <a:rPr dirty="0">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dirty="0">
              <a:solidFill>
                <a:srgbClr val="080808"/>
              </a:solidFill>
            </a:endParaRPr>
          </a:p>
          <a:p>
            <a:pPr marL="0" indent="0" defTabSz="457200">
              <a:lnSpc>
                <a:spcPct val="100000"/>
              </a:lnSpc>
              <a:spcBef>
                <a:spcPts val="0"/>
              </a:spcBef>
              <a:buClrTx/>
              <a:buSzTx/>
              <a:buFontTx/>
              <a:buNone/>
              <a:defRPr sz="1800">
                <a:latin typeface="Courier New"/>
                <a:ea typeface="Courier New"/>
                <a:cs typeface="Courier New"/>
                <a:sym typeface="Courier New"/>
              </a:defRPr>
            </a:pPr>
            <a:r>
              <a:rPr dirty="0">
                <a:solidFill>
                  <a:srgbClr val="0033B3"/>
                </a:solidFill>
              </a:rPr>
              <a:t>public class </a:t>
            </a:r>
            <a:r>
              <a:rPr dirty="0" err="1"/>
              <a:t>HelloApplication</a:t>
            </a:r>
            <a:r>
              <a:rPr dirty="0"/>
              <a:t> </a:t>
            </a:r>
            <a:r>
              <a:rPr dirty="0">
                <a:solidFill>
                  <a:srgbClr val="0033B3"/>
                </a:solidFill>
              </a:rPr>
              <a:t>extends </a:t>
            </a:r>
            <a:r>
              <a:rPr dirty="0"/>
              <a:t>Application </a:t>
            </a:r>
            <a:r>
              <a:rPr dirty="0">
                <a:solidFill>
                  <a:srgbClr val="080808"/>
                </a:solidFill>
              </a:rPr>
              <a:t>{</a:t>
            </a:r>
          </a:p>
          <a:p>
            <a:pPr marL="0" indent="0" defTabSz="457200">
              <a:lnSpc>
                <a:spcPct val="100000"/>
              </a:lnSpc>
              <a:spcBef>
                <a:spcPts val="0"/>
              </a:spcBef>
              <a:buClrTx/>
              <a:buSzTx/>
              <a:buFontTx/>
              <a:buNone/>
              <a:defRPr sz="1800">
                <a:solidFill>
                  <a:srgbClr val="9E880C"/>
                </a:solidFill>
                <a:latin typeface="Courier New"/>
                <a:ea typeface="Courier New"/>
                <a:cs typeface="Courier New"/>
                <a:sym typeface="Courier New"/>
              </a:defRPr>
            </a:pPr>
            <a:r>
              <a:rPr dirty="0">
                <a:solidFill>
                  <a:srgbClr val="080808"/>
                </a:solidFill>
              </a:rPr>
              <a:t>    </a:t>
            </a:r>
            <a:r>
              <a:rPr dirty="0"/>
              <a:t>@Override</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dirty="0">
                <a:solidFill>
                  <a:srgbClr val="9E880C"/>
                </a:solidFill>
              </a:rPr>
              <a:t>    </a:t>
            </a:r>
            <a:r>
              <a:rPr dirty="0">
                <a:solidFill>
                  <a:srgbClr val="0033B3"/>
                </a:solidFill>
              </a:rPr>
              <a:t>public void </a:t>
            </a:r>
            <a:r>
              <a:rPr dirty="0">
                <a:solidFill>
                  <a:srgbClr val="00627A"/>
                </a:solidFill>
              </a:rPr>
              <a:t>start</a:t>
            </a:r>
            <a:r>
              <a:rPr dirty="0"/>
              <a:t>(</a:t>
            </a:r>
            <a:r>
              <a:rPr dirty="0">
                <a:solidFill>
                  <a:srgbClr val="000000"/>
                </a:solidFill>
              </a:rPr>
              <a:t>Stage </a:t>
            </a:r>
            <a:r>
              <a:rPr dirty="0" err="1"/>
              <a:t>primaryStage</a:t>
            </a:r>
            <a:r>
              <a:rPr dirty="0"/>
              <a:t>) </a:t>
            </a:r>
            <a:r>
              <a:rPr dirty="0">
                <a:solidFill>
                  <a:srgbClr val="0033B3"/>
                </a:solidFill>
              </a:rPr>
              <a:t>throws </a:t>
            </a:r>
            <a:r>
              <a:rPr dirty="0" err="1">
                <a:solidFill>
                  <a:srgbClr val="000000"/>
                </a:solidFill>
              </a:rPr>
              <a:t>IOException</a:t>
            </a:r>
            <a:r>
              <a:rPr dirty="0">
                <a:solidFill>
                  <a:srgbClr val="000000"/>
                </a:solidFill>
              </a:rPr>
              <a:t> </a:t>
            </a:r>
            <a:r>
              <a:rPr dirty="0"/>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dirty="0"/>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rPr i="0" dirty="0">
                <a:solidFill>
                  <a:srgbClr val="080808"/>
                </a:solidFill>
              </a:rPr>
              <a:t>                </a:t>
            </a:r>
            <a:r>
              <a:rPr dirty="0"/>
              <a:t>// Create a scene and place a button in the scene</a:t>
            </a:r>
          </a:p>
          <a:p>
            <a:pPr marL="0" indent="0" defTabSz="457200">
              <a:lnSpc>
                <a:spcPct val="100000"/>
              </a:lnSpc>
              <a:spcBef>
                <a:spcPts val="0"/>
              </a:spcBef>
              <a:buClrTx/>
              <a:buSzTx/>
              <a:buFontTx/>
              <a:buNone/>
              <a:defRPr sz="1800">
                <a:solidFill>
                  <a:srgbClr val="8C8C8C"/>
                </a:solidFill>
                <a:latin typeface="Courier New"/>
                <a:ea typeface="Courier New"/>
                <a:cs typeface="Courier New"/>
                <a:sym typeface="Courier New"/>
              </a:defRPr>
            </a:pPr>
            <a:r>
              <a:rPr i="1" dirty="0"/>
              <a:t>                </a:t>
            </a:r>
            <a:r>
              <a:rPr dirty="0">
                <a:solidFill>
                  <a:srgbClr val="000000"/>
                </a:solidFill>
              </a:rPr>
              <a:t>Scene scene </a:t>
            </a:r>
            <a:r>
              <a:rPr dirty="0">
                <a:solidFill>
                  <a:srgbClr val="080808"/>
                </a:solidFill>
              </a:rPr>
              <a:t>= </a:t>
            </a:r>
            <a:r>
              <a:rPr dirty="0">
                <a:solidFill>
                  <a:srgbClr val="0033B3"/>
                </a:solidFill>
              </a:rPr>
              <a:t>new </a:t>
            </a:r>
            <a:r>
              <a:rPr dirty="0">
                <a:solidFill>
                  <a:srgbClr val="080808"/>
                </a:solidFill>
              </a:rPr>
              <a:t>Scene(</a:t>
            </a:r>
            <a:r>
              <a:rPr dirty="0">
                <a:solidFill>
                  <a:srgbClr val="0033B3"/>
                </a:solidFill>
              </a:rPr>
              <a:t>new </a:t>
            </a:r>
            <a:r>
              <a:rPr dirty="0">
                <a:solidFill>
                  <a:srgbClr val="080808"/>
                </a:solidFill>
              </a:rPr>
              <a:t>Button(</a:t>
            </a:r>
            <a:r>
              <a:rPr dirty="0">
                <a:solidFill>
                  <a:srgbClr val="077D16"/>
                </a:solidFill>
              </a:rPr>
              <a:t>"OK"</a:t>
            </a:r>
            <a:r>
              <a:rPr dirty="0">
                <a:solidFill>
                  <a:srgbClr val="080808"/>
                </a:solidFill>
              </a:rPr>
              <a:t>), </a:t>
            </a:r>
            <a:r>
              <a:rPr dirty="0">
                <a:solidFill>
                  <a:srgbClr val="1750EB"/>
                </a:solidFill>
              </a:rPr>
              <a:t>200</a:t>
            </a:r>
            <a:r>
              <a:rPr dirty="0">
                <a:solidFill>
                  <a:srgbClr val="080808"/>
                </a:solidFill>
              </a:rPr>
              <a:t>, </a:t>
            </a:r>
            <a:r>
              <a:rPr dirty="0">
                <a:solidFill>
                  <a:srgbClr val="1750EB"/>
                </a:solidFill>
              </a:rPr>
              <a:t>250</a:t>
            </a:r>
            <a:r>
              <a:rPr dirty="0">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dirty="0"/>
              <a:t>                </a:t>
            </a:r>
            <a:r>
              <a:rPr dirty="0" err="1"/>
              <a:t>primaryStage.setTitle</a:t>
            </a:r>
            <a:r>
              <a:rPr dirty="0"/>
              <a:t>(</a:t>
            </a:r>
            <a:r>
              <a:rPr dirty="0">
                <a:solidFill>
                  <a:srgbClr val="077D16"/>
                </a:solidFill>
              </a:rPr>
              <a:t>"</a:t>
            </a:r>
            <a:r>
              <a:rPr dirty="0" err="1">
                <a:solidFill>
                  <a:srgbClr val="077D16"/>
                </a:solidFill>
              </a:rPr>
              <a:t>MyJavaFX</a:t>
            </a:r>
            <a:r>
              <a:rPr dirty="0">
                <a:solidFill>
                  <a:srgbClr val="077D16"/>
                </a:solidFill>
              </a:rPr>
              <a:t>"</a:t>
            </a:r>
            <a:r>
              <a:rPr dirty="0"/>
              <a:t>); </a:t>
            </a:r>
            <a:r>
              <a:rPr i="1" dirty="0">
                <a:solidFill>
                  <a:srgbClr val="8C8C8C"/>
                </a:solidFill>
              </a:rPr>
              <a:t>// Set the stage title</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rPr dirty="0"/>
              <a:t>                </a:t>
            </a:r>
            <a:r>
              <a:rPr i="0" dirty="0" err="1">
                <a:solidFill>
                  <a:srgbClr val="080808"/>
                </a:solidFill>
              </a:rPr>
              <a:t>primaryStage.setScene</a:t>
            </a:r>
            <a:r>
              <a:rPr i="0" dirty="0">
                <a:solidFill>
                  <a:srgbClr val="080808"/>
                </a:solidFill>
              </a:rPr>
              <a:t>(</a:t>
            </a:r>
            <a:r>
              <a:rPr i="0" dirty="0">
                <a:solidFill>
                  <a:srgbClr val="000000"/>
                </a:solidFill>
              </a:rPr>
              <a:t>scene</a:t>
            </a:r>
            <a:r>
              <a:rPr i="0" dirty="0">
                <a:solidFill>
                  <a:srgbClr val="080808"/>
                </a:solidFill>
              </a:rPr>
              <a:t>); </a:t>
            </a:r>
            <a:r>
              <a:rPr dirty="0"/>
              <a:t>// Place the scene in the stage</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i="1" dirty="0">
                <a:solidFill>
                  <a:srgbClr val="8C8C8C"/>
                </a:solidFill>
              </a:rPr>
              <a:t>                </a:t>
            </a:r>
            <a:r>
              <a:rPr dirty="0" err="1"/>
              <a:t>primaryStage.show</a:t>
            </a:r>
            <a:r>
              <a:rPr dirty="0"/>
              <a:t>(); </a:t>
            </a:r>
            <a:r>
              <a:rPr i="1" dirty="0">
                <a:solidFill>
                  <a:srgbClr val="8C8C8C"/>
                </a:solidFill>
              </a:rPr>
              <a:t>// Display the stage</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endParaRPr i="1" dirty="0">
              <a:solidFill>
                <a:srgbClr val="8C8C8C"/>
              </a:solidFill>
            </a:endParaRPr>
          </a:p>
          <a:p>
            <a:pPr marL="0" indent="0" defTabSz="457200">
              <a:lnSpc>
                <a:spcPct val="100000"/>
              </a:lnSpc>
              <a:spcBef>
                <a:spcPts val="0"/>
              </a:spcBef>
              <a:buClrTx/>
              <a:buSzTx/>
              <a:buFontTx/>
              <a:buNone/>
              <a:defRPr sz="1800">
                <a:solidFill>
                  <a:srgbClr val="8C8C8C"/>
                </a:solidFill>
                <a:latin typeface="Courier New"/>
                <a:ea typeface="Courier New"/>
                <a:cs typeface="Courier New"/>
                <a:sym typeface="Courier New"/>
              </a:defRPr>
            </a:pPr>
            <a:r>
              <a:rPr i="1" dirty="0"/>
              <a:t>                </a:t>
            </a:r>
            <a:r>
              <a:rPr dirty="0">
                <a:solidFill>
                  <a:srgbClr val="000000"/>
                </a:solidFill>
              </a:rPr>
              <a:t>Stage stage </a:t>
            </a:r>
            <a:r>
              <a:rPr dirty="0">
                <a:solidFill>
                  <a:srgbClr val="080808"/>
                </a:solidFill>
              </a:rPr>
              <a:t>= </a:t>
            </a:r>
            <a:r>
              <a:rPr dirty="0">
                <a:solidFill>
                  <a:srgbClr val="0033B3"/>
                </a:solidFill>
              </a:rPr>
              <a:t>new </a:t>
            </a:r>
            <a:r>
              <a:rPr dirty="0">
                <a:solidFill>
                  <a:srgbClr val="080808"/>
                </a:solidFill>
              </a:rPr>
              <a:t>Stage(); </a:t>
            </a:r>
            <a:r>
              <a:rPr i="1" dirty="0"/>
              <a:t>// Create a new stage</a:t>
            </a:r>
          </a:p>
          <a:p>
            <a:pPr marL="0" indent="0" defTabSz="457200">
              <a:lnSpc>
                <a:spcPct val="100000"/>
              </a:lnSpc>
              <a:spcBef>
                <a:spcPts val="0"/>
              </a:spcBef>
              <a:buClrTx/>
              <a:buSzTx/>
              <a:buFontTx/>
              <a:buNone/>
              <a:defRPr sz="1800">
                <a:solidFill>
                  <a:srgbClr val="8C8C8C"/>
                </a:solidFill>
                <a:latin typeface="Courier New"/>
                <a:ea typeface="Courier New"/>
                <a:cs typeface="Courier New"/>
                <a:sym typeface="Courier New"/>
              </a:defRPr>
            </a:pPr>
            <a:r>
              <a:rPr i="1" dirty="0"/>
              <a:t>                </a:t>
            </a:r>
            <a:r>
              <a:rPr dirty="0" err="1">
                <a:solidFill>
                  <a:srgbClr val="000000"/>
                </a:solidFill>
              </a:rPr>
              <a:t>stage</a:t>
            </a:r>
            <a:r>
              <a:rPr dirty="0" err="1">
                <a:solidFill>
                  <a:srgbClr val="080808"/>
                </a:solidFill>
              </a:rPr>
              <a:t>.setTitle</a:t>
            </a:r>
            <a:r>
              <a:rPr dirty="0">
                <a:solidFill>
                  <a:srgbClr val="080808"/>
                </a:solidFill>
              </a:rPr>
              <a:t>(</a:t>
            </a:r>
            <a:r>
              <a:rPr dirty="0">
                <a:solidFill>
                  <a:srgbClr val="077D16"/>
                </a:solidFill>
              </a:rPr>
              <a:t>"Second Stage"</a:t>
            </a:r>
            <a:r>
              <a:rPr dirty="0">
                <a:solidFill>
                  <a:srgbClr val="080808"/>
                </a:solidFill>
              </a:rPr>
              <a:t>); </a:t>
            </a:r>
            <a:r>
              <a:rPr i="1" dirty="0"/>
              <a:t>// Set the stage title</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rPr dirty="0"/>
              <a:t>                // Set a scene with a button in the stage</a:t>
            </a:r>
          </a:p>
          <a:p>
            <a:pPr marL="0" indent="0" defTabSz="457200">
              <a:lnSpc>
                <a:spcPct val="100000"/>
              </a:lnSpc>
              <a:spcBef>
                <a:spcPts val="0"/>
              </a:spcBef>
              <a:buClrTx/>
              <a:buSzTx/>
              <a:buFontTx/>
              <a:buNone/>
              <a:defRPr sz="1800">
                <a:solidFill>
                  <a:srgbClr val="8C8C8C"/>
                </a:solidFill>
                <a:latin typeface="Courier New"/>
                <a:ea typeface="Courier New"/>
                <a:cs typeface="Courier New"/>
                <a:sym typeface="Courier New"/>
              </a:defRPr>
            </a:pPr>
            <a:r>
              <a:rPr i="1" dirty="0"/>
              <a:t>                </a:t>
            </a:r>
            <a:r>
              <a:rPr dirty="0" err="1">
                <a:solidFill>
                  <a:srgbClr val="000000"/>
                </a:solidFill>
              </a:rPr>
              <a:t>stage</a:t>
            </a:r>
            <a:r>
              <a:rPr dirty="0" err="1">
                <a:solidFill>
                  <a:srgbClr val="080808"/>
                </a:solidFill>
              </a:rPr>
              <a:t>.setScene</a:t>
            </a:r>
            <a:r>
              <a:rPr dirty="0">
                <a:solidFill>
                  <a:srgbClr val="080808"/>
                </a:solidFill>
              </a:rPr>
              <a:t>(</a:t>
            </a:r>
            <a:r>
              <a:rPr dirty="0">
                <a:solidFill>
                  <a:srgbClr val="0033B3"/>
                </a:solidFill>
              </a:rPr>
              <a:t>new </a:t>
            </a:r>
            <a:r>
              <a:rPr dirty="0">
                <a:solidFill>
                  <a:srgbClr val="080808"/>
                </a:solidFill>
              </a:rPr>
              <a:t>Scene(</a:t>
            </a:r>
            <a:r>
              <a:rPr dirty="0">
                <a:solidFill>
                  <a:srgbClr val="0033B3"/>
                </a:solidFill>
              </a:rPr>
              <a:t>new </a:t>
            </a:r>
            <a:r>
              <a:rPr dirty="0">
                <a:solidFill>
                  <a:srgbClr val="080808"/>
                </a:solidFill>
              </a:rPr>
              <a:t>Button(</a:t>
            </a:r>
            <a:r>
              <a:rPr dirty="0">
                <a:solidFill>
                  <a:srgbClr val="077D16"/>
                </a:solidFill>
              </a:rPr>
              <a:t>"New Stage"</a:t>
            </a:r>
            <a:r>
              <a:rPr dirty="0">
                <a:solidFill>
                  <a:srgbClr val="080808"/>
                </a:solidFill>
              </a:rPr>
              <a:t>), </a:t>
            </a:r>
            <a:r>
              <a:rPr dirty="0">
                <a:solidFill>
                  <a:srgbClr val="1750EB"/>
                </a:solidFill>
              </a:rPr>
              <a:t>200</a:t>
            </a:r>
            <a:r>
              <a:rPr dirty="0">
                <a:solidFill>
                  <a:srgbClr val="080808"/>
                </a:solidFill>
              </a:rPr>
              <a:t>, </a:t>
            </a:r>
            <a:r>
              <a:rPr dirty="0">
                <a:solidFill>
                  <a:srgbClr val="1750EB"/>
                </a:solidFill>
              </a:rPr>
              <a:t>250</a:t>
            </a:r>
            <a:r>
              <a:rPr dirty="0">
                <a:solidFill>
                  <a:srgbClr val="080808"/>
                </a:solidFill>
              </a:rPr>
              <a:t>));</a:t>
            </a:r>
          </a:p>
          <a:p>
            <a:pPr marL="0" indent="0" defTabSz="457200">
              <a:lnSpc>
                <a:spcPct val="100000"/>
              </a:lnSpc>
              <a:spcBef>
                <a:spcPts val="0"/>
              </a:spcBef>
              <a:buClrTx/>
              <a:buSzTx/>
              <a:buFontTx/>
              <a:buNone/>
              <a:defRPr sz="1800">
                <a:solidFill>
                  <a:srgbClr val="8C8C8C"/>
                </a:solidFill>
                <a:latin typeface="Courier New"/>
                <a:ea typeface="Courier New"/>
                <a:cs typeface="Courier New"/>
                <a:sym typeface="Courier New"/>
              </a:defRPr>
            </a:pPr>
            <a:r>
              <a:rPr dirty="0">
                <a:solidFill>
                  <a:srgbClr val="080808"/>
                </a:solidFill>
              </a:rPr>
              <a:t>                </a:t>
            </a:r>
            <a:r>
              <a:rPr dirty="0" err="1">
                <a:solidFill>
                  <a:srgbClr val="000000"/>
                </a:solidFill>
              </a:rPr>
              <a:t>stage</a:t>
            </a:r>
            <a:r>
              <a:rPr dirty="0" err="1">
                <a:solidFill>
                  <a:srgbClr val="080808"/>
                </a:solidFill>
              </a:rPr>
              <a:t>.show</a:t>
            </a:r>
            <a:r>
              <a:rPr dirty="0">
                <a:solidFill>
                  <a:srgbClr val="080808"/>
                </a:solidFill>
              </a:rPr>
              <a:t>(); </a:t>
            </a:r>
            <a:r>
              <a:rPr i="1" dirty="0"/>
              <a:t>// Display the stage</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rPr dirty="0"/>
              <a:t>            </a:t>
            </a:r>
            <a:r>
              <a:rPr i="0" dirty="0">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i="0" dirty="0">
              <a:solidFill>
                <a:srgbClr val="080808"/>
              </a:solidFill>
            </a:endParaRP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dirty="0"/>
              <a:t>            </a:t>
            </a:r>
            <a:r>
              <a:rPr i="1" dirty="0">
                <a:solidFill>
                  <a:srgbClr val="8C8C8C"/>
                </a:solidFill>
              </a:rPr>
              <a:t>/**</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rPr dirty="0"/>
              <a:t>             * The main method is only needed for the IDE with limited</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rPr dirty="0"/>
              <a:t>             * JavaFX support. Not needed for running from the command line.</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rPr dirty="0"/>
              <a:t>             */</a:t>
            </a:r>
          </a:p>
          <a:p>
            <a:pPr marL="0" indent="0" defTabSz="457200">
              <a:lnSpc>
                <a:spcPct val="100000"/>
              </a:lnSpc>
              <a:spcBef>
                <a:spcPts val="0"/>
              </a:spcBef>
              <a:buClrTx/>
              <a:buSzTx/>
              <a:buFontTx/>
              <a:buNone/>
              <a:defRPr sz="1800">
                <a:solidFill>
                  <a:srgbClr val="0033B3"/>
                </a:solidFill>
                <a:latin typeface="Courier New"/>
                <a:ea typeface="Courier New"/>
                <a:cs typeface="Courier New"/>
                <a:sym typeface="Courier New"/>
              </a:defRPr>
            </a:pPr>
            <a:r>
              <a:rPr i="1" dirty="0">
                <a:solidFill>
                  <a:srgbClr val="8C8C8C"/>
                </a:solidFill>
              </a:rPr>
              <a:t>            </a:t>
            </a:r>
            <a:r>
              <a:rPr dirty="0"/>
              <a:t>public static void </a:t>
            </a:r>
            <a:r>
              <a:rPr dirty="0">
                <a:solidFill>
                  <a:srgbClr val="00627A"/>
                </a:solidFill>
              </a:rPr>
              <a:t>main</a:t>
            </a:r>
            <a:r>
              <a:rPr dirty="0">
                <a:solidFill>
                  <a:srgbClr val="080808"/>
                </a:solidFill>
              </a:rPr>
              <a:t>(</a:t>
            </a:r>
            <a:r>
              <a:rPr dirty="0">
                <a:solidFill>
                  <a:srgbClr val="000000"/>
                </a:solidFill>
              </a:rPr>
              <a:t>String</a:t>
            </a:r>
            <a:r>
              <a:rPr dirty="0">
                <a:solidFill>
                  <a:srgbClr val="080808"/>
                </a:solidFill>
              </a:rPr>
              <a:t>[] </a:t>
            </a:r>
            <a:r>
              <a:rPr dirty="0" err="1">
                <a:solidFill>
                  <a:srgbClr val="080808"/>
                </a:solidFill>
              </a:rPr>
              <a:t>args</a:t>
            </a:r>
            <a:r>
              <a:rPr dirty="0">
                <a:solidFill>
                  <a:srgbClr val="080808"/>
                </a:solidFill>
              </a:rPr>
              <a:t>) {</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dirty="0"/>
              <a:t>                </a:t>
            </a:r>
            <a:r>
              <a:rPr i="1" dirty="0"/>
              <a:t>launch</a:t>
            </a:r>
            <a:r>
              <a:rPr dirty="0"/>
              <a:t>(</a:t>
            </a:r>
            <a:r>
              <a:rPr dirty="0" err="1"/>
              <a:t>args</a:t>
            </a:r>
            <a:r>
              <a:rPr dirty="0"/>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dirty="0"/>
              <a:t>            }</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dirty="0"/>
              <a:t>        }</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dirty="0"/>
          </a:p>
        </p:txBody>
      </p:sp>
      <p:grpSp>
        <p:nvGrpSpPr>
          <p:cNvPr id="138" name="Group">
            <a:hlinkClick r:id="rId2"/>
          </p:cNvPr>
          <p:cNvGrpSpPr/>
          <p:nvPr/>
        </p:nvGrpSpPr>
        <p:grpSpPr>
          <a:xfrm>
            <a:off x="19853250" y="12011890"/>
            <a:ext cx="2961219" cy="508002"/>
            <a:chOff x="0" y="0"/>
            <a:chExt cx="2961217" cy="508001"/>
          </a:xfrm>
        </p:grpSpPr>
        <p:sp>
          <p:nvSpPr>
            <p:cNvPr id="136" name="Rectangle"/>
            <p:cNvSpPr/>
            <p:nvPr/>
          </p:nvSpPr>
          <p:spPr>
            <a:xfrm>
              <a:off x="0" y="-1"/>
              <a:ext cx="2961218" cy="508003"/>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37" name="Quotient"/>
            <p:cNvSpPr txBox="1"/>
            <p:nvPr/>
          </p:nvSpPr>
          <p:spPr>
            <a:xfrm>
              <a:off x="60960" y="-1"/>
              <a:ext cx="2839298" cy="3752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MultipleStageDemo</a:t>
              </a:r>
            </a:p>
          </p:txBody>
        </p:sp>
      </p:grpSp>
      <p:pic>
        <p:nvPicPr>
          <p:cNvPr id="139" name="Screen Shot 2022-04-17 at 13.39.03.png" descr="Screen Shot 2022-04-17 at 13.39.03.png"/>
          <p:cNvPicPr>
            <a:picLocks noChangeAspect="1"/>
          </p:cNvPicPr>
          <p:nvPr/>
        </p:nvPicPr>
        <p:blipFill>
          <a:blip r:embed="rId3"/>
          <a:stretch>
            <a:fillRect/>
          </a:stretch>
        </p:blipFill>
        <p:spPr>
          <a:xfrm>
            <a:off x="14607976" y="4709021"/>
            <a:ext cx="3962401" cy="4953001"/>
          </a:xfrm>
          <a:prstGeom prst="rect">
            <a:avLst/>
          </a:prstGeom>
          <a:ln w="12700">
            <a:miter lim="400000"/>
          </a:ln>
        </p:spPr>
      </p:pic>
      <p:pic>
        <p:nvPicPr>
          <p:cNvPr id="140" name="Screen Shot 2022-04-17 at 13.39.14.png" descr="Screen Shot 2022-04-17 at 13.39.14.png"/>
          <p:cNvPicPr>
            <a:picLocks noChangeAspect="1"/>
          </p:cNvPicPr>
          <p:nvPr/>
        </p:nvPicPr>
        <p:blipFill>
          <a:blip r:embed="rId4"/>
          <a:stretch>
            <a:fillRect/>
          </a:stretch>
        </p:blipFill>
        <p:spPr>
          <a:xfrm>
            <a:off x="18936989" y="4709021"/>
            <a:ext cx="3962401" cy="49530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dirty="0"/>
              <a:t>When you run </a:t>
            </a:r>
            <a:r>
              <a:rPr lang="en-US" dirty="0" err="1"/>
              <a:t>MyJavaFX</a:t>
            </a:r>
            <a:r>
              <a:rPr lang="en-US" dirty="0"/>
              <a:t>, the window is. The button is always centered in the scene and occupies the entire window no matter how you resize it. </a:t>
            </a:r>
          </a:p>
          <a:p>
            <a:r>
              <a:rPr lang="en-US" dirty="0"/>
              <a:t>You can fix the problem by setting the position and size properties of a button. </a:t>
            </a:r>
          </a:p>
          <a:p>
            <a:r>
              <a:rPr lang="en-US" dirty="0"/>
              <a:t>However, a better approach is to use </a:t>
            </a:r>
            <a:r>
              <a:rPr lang="en-US" dirty="0">
                <a:solidFill>
                  <a:srgbClr val="FF0000"/>
                </a:solidFill>
              </a:rPr>
              <a:t>container classes</a:t>
            </a:r>
            <a:r>
              <a:rPr lang="en-US" dirty="0"/>
              <a:t>, called </a:t>
            </a:r>
            <a:r>
              <a:rPr lang="en-US" dirty="0">
                <a:solidFill>
                  <a:srgbClr val="FF40FF"/>
                </a:solidFill>
              </a:rPr>
              <a:t>panes</a:t>
            </a:r>
            <a:r>
              <a:rPr lang="en-US" dirty="0"/>
              <a:t>, for automatically laying out the nodes in a desired location and size. </a:t>
            </a:r>
          </a:p>
          <a:p>
            <a:r>
              <a:rPr lang="en-US" dirty="0"/>
              <a:t>You place </a:t>
            </a:r>
            <a:r>
              <a:rPr lang="en-US" dirty="0">
                <a:solidFill>
                  <a:srgbClr val="00B050"/>
                </a:solidFill>
              </a:rPr>
              <a:t>nodes</a:t>
            </a:r>
            <a:r>
              <a:rPr lang="en-US" dirty="0"/>
              <a:t> inside a pane then place the pane into a </a:t>
            </a:r>
            <a:r>
              <a:rPr lang="en-US" dirty="0">
                <a:solidFill>
                  <a:srgbClr val="FFC000"/>
                </a:solidFill>
              </a:rPr>
              <a:t>scene</a:t>
            </a:r>
            <a:r>
              <a:rPr lang="en-US" dirty="0"/>
              <a:t>. </a:t>
            </a:r>
          </a:p>
          <a:p>
            <a:r>
              <a:rPr lang="en-US" dirty="0"/>
              <a:t>A </a:t>
            </a:r>
            <a:r>
              <a:rPr lang="en-US" dirty="0">
                <a:solidFill>
                  <a:srgbClr val="0070C0"/>
                </a:solidFill>
              </a:rPr>
              <a:t>node</a:t>
            </a:r>
            <a:r>
              <a:rPr lang="en-US" dirty="0"/>
              <a:t> is a visual component such as a shape, an image view, a UI control, a group, or a pane. </a:t>
            </a:r>
          </a:p>
        </p:txBody>
      </p:sp>
    </p:spTree>
    <p:extLst>
      <p:ext uri="{BB962C8B-B14F-4D97-AF65-F5344CB8AC3E}">
        <p14:creationId xmlns:p14="http://schemas.microsoft.com/office/powerpoint/2010/main" val="29360545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descr="Title 1">
            <a:extLst>
              <a:ext uri="{FF2B5EF4-FFF2-40B4-BE49-F238E27FC236}">
                <a16:creationId xmlns:a16="http://schemas.microsoft.com/office/drawing/2014/main" id="{F661A811-11E2-2ED6-A0C5-8365E2E2C18E}"/>
              </a:ext>
            </a:extLst>
          </p:cNvPr>
          <p:cNvSpPr>
            <a:spLocks noGrp="1"/>
          </p:cNvSpPr>
          <p:nvPr>
            <p:ph type="title"/>
          </p:nvPr>
        </p:nvSpPr>
        <p:spPr/>
        <p:txBody>
          <a:bodyPr/>
          <a:lstStyle/>
          <a:p>
            <a:pPr eaLnBrk="1"/>
            <a:r>
              <a:rPr lang="en-TR" altLang="en-TR"/>
              <a:t>Course Plan</a:t>
            </a:r>
          </a:p>
        </p:txBody>
      </p:sp>
      <p:sp>
        <p:nvSpPr>
          <p:cNvPr id="17410" name="Rectangle 2" descr="Content Placeholder 2">
            <a:extLst>
              <a:ext uri="{FF2B5EF4-FFF2-40B4-BE49-F238E27FC236}">
                <a16:creationId xmlns:a16="http://schemas.microsoft.com/office/drawing/2014/main" id="{603C9D7C-C426-6498-1D19-D9B3C8076607}"/>
              </a:ext>
            </a:extLst>
          </p:cNvPr>
          <p:cNvSpPr>
            <a:spLocks noGrp="1"/>
          </p:cNvSpPr>
          <p:nvPr>
            <p:ph idx="1"/>
          </p:nvPr>
        </p:nvSpPr>
        <p:spPr/>
        <p:txBody>
          <a:bodyPr/>
          <a:lstStyle/>
          <a:p>
            <a:pPr eaLnBrk="1"/>
            <a:r>
              <a:rPr lang="en-TR" altLang="en-TR" dirty="0"/>
              <a:t> </a:t>
            </a:r>
            <a:r>
              <a:rPr lang="en-US" altLang="en-TR" dirty="0"/>
              <a:t>Visual Programming Fundamentals
 Designing a Form
</a:t>
            </a:r>
            <a:r>
              <a:rPr lang="en-TR" altLang="en-TR" dirty="0"/>
              <a:t> </a:t>
            </a:r>
            <a:r>
              <a:rPr lang="en-US" altLang="en-TR" dirty="0"/>
              <a:t>Controls and Forms
</a:t>
            </a:r>
            <a:r>
              <a:rPr lang="en-TR" altLang="en-TR" dirty="0"/>
              <a:t> </a:t>
            </a:r>
            <a:r>
              <a:rPr lang="en-US" altLang="en-TR" dirty="0"/>
              <a:t>Properties of Components and Events
</a:t>
            </a:r>
            <a:r>
              <a:rPr lang="en-TR" altLang="en-TR" dirty="0"/>
              <a:t> </a:t>
            </a:r>
            <a:r>
              <a:rPr lang="en-TR" altLang="en-TR" dirty="0">
                <a:solidFill>
                  <a:srgbClr val="CAA8E1"/>
                </a:solidFill>
              </a:rPr>
              <a:t>Final </a:t>
            </a:r>
            <a:r>
              <a:rPr lang="en-US" altLang="en-TR" dirty="0">
                <a:solidFill>
                  <a:srgbClr val="CAA8E1"/>
                </a:solidFill>
              </a:rPr>
              <a:t>Exam</a:t>
            </a:r>
            <a:endParaRPr lang="en-TR" altLang="en-TR" dirty="0"/>
          </a:p>
        </p:txBody>
      </p:sp>
      <p:sp>
        <p:nvSpPr>
          <p:cNvPr id="2" name="TextBox 1">
            <a:extLst>
              <a:ext uri="{FF2B5EF4-FFF2-40B4-BE49-F238E27FC236}">
                <a16:creationId xmlns:a16="http://schemas.microsoft.com/office/drawing/2014/main" id="{79D088FC-E3C5-456C-5309-7356F55FDCDA}"/>
              </a:ext>
            </a:extLst>
          </p:cNvPr>
          <p:cNvSpPr txBox="1">
            <a:spLocks noChangeArrowheads="1"/>
          </p:cNvSpPr>
          <p:nvPr/>
        </p:nvSpPr>
        <p:spPr bwMode="auto">
          <a:xfrm>
            <a:off x="345892" y="4044082"/>
            <a:ext cx="18002250" cy="1301750"/>
          </a:xfrm>
          <a:prstGeom prst="rect">
            <a:avLst/>
          </a:prstGeom>
          <a:noFill/>
          <a:ln w="190500">
            <a:solidFill>
              <a:srgbClr val="FF4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endParaRPr lang="en-US" altLang="en-T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ane, Group, UI Control, Shape"/>
          <p:cNvSpPr txBox="1">
            <a:spLocks noGrp="1"/>
          </p:cNvSpPr>
          <p:nvPr>
            <p:ph type="title"/>
          </p:nvPr>
        </p:nvSpPr>
        <p:spPr>
          <a:prstGeom prst="rect">
            <a:avLst/>
          </a:prstGeom>
        </p:spPr>
        <p:txBody>
          <a:bodyPr/>
          <a:lstStyle/>
          <a:p>
            <a:r>
              <a:t>Pane, Group, UI Control, Shape</a:t>
            </a:r>
          </a:p>
        </p:txBody>
      </p:sp>
      <p:pic>
        <p:nvPicPr>
          <p:cNvPr id="144" name="Screen Shot 2022-04-17 at 13.45.03.png" descr="Screen Shot 2022-04-17 at 13.45.03.png"/>
          <p:cNvPicPr>
            <a:picLocks noChangeAspect="1"/>
          </p:cNvPicPr>
          <p:nvPr/>
        </p:nvPicPr>
        <p:blipFill>
          <a:blip r:embed="rId2"/>
          <a:stretch>
            <a:fillRect/>
          </a:stretch>
        </p:blipFill>
        <p:spPr>
          <a:xfrm>
            <a:off x="2470920" y="3185592"/>
            <a:ext cx="20542563" cy="9981133"/>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sz="5400" dirty="0"/>
              <a:t>A </a:t>
            </a:r>
            <a:r>
              <a:rPr lang="en-US" sz="5400" dirty="0">
                <a:solidFill>
                  <a:srgbClr val="0070C0"/>
                </a:solidFill>
              </a:rPr>
              <a:t>shape</a:t>
            </a:r>
            <a:r>
              <a:rPr lang="en-US" sz="5400" dirty="0"/>
              <a:t> refers to a text, line, circle, ellipse, rectangle, arc, polygon, polyline, and so on.</a:t>
            </a:r>
          </a:p>
          <a:p>
            <a:r>
              <a:rPr lang="en-US" sz="5400" dirty="0"/>
              <a:t>A </a:t>
            </a:r>
            <a:r>
              <a:rPr lang="en-US" sz="5400" dirty="0">
                <a:solidFill>
                  <a:srgbClr val="00B050"/>
                </a:solidFill>
              </a:rPr>
              <a:t>UI control </a:t>
            </a:r>
            <a:r>
              <a:rPr lang="en-US" sz="5400" dirty="0"/>
              <a:t>refers to a label, button, check box, radio button, text field, text area, and so on. </a:t>
            </a:r>
          </a:p>
          <a:p>
            <a:r>
              <a:rPr lang="en-US" sz="5400" dirty="0"/>
              <a:t>A </a:t>
            </a:r>
            <a:r>
              <a:rPr lang="en-US" sz="5400" dirty="0">
                <a:solidFill>
                  <a:srgbClr val="FF40FF"/>
                </a:solidFill>
              </a:rPr>
              <a:t>group</a:t>
            </a:r>
            <a:r>
              <a:rPr lang="en-US" sz="5400" dirty="0"/>
              <a:t> is a container that groups a collection of nodes. You can apply transformations or effects to a group, which automatically apply to all the children in the group. </a:t>
            </a:r>
          </a:p>
          <a:p>
            <a:r>
              <a:rPr lang="en-US" sz="5400" dirty="0"/>
              <a:t>A </a:t>
            </a:r>
            <a:r>
              <a:rPr lang="en-US" sz="5400" dirty="0">
                <a:solidFill>
                  <a:srgbClr val="FFC000"/>
                </a:solidFill>
              </a:rPr>
              <a:t>scene</a:t>
            </a:r>
            <a:r>
              <a:rPr lang="en-US" sz="5400" dirty="0"/>
              <a:t> can be displayed in a stage. Note a Scene can contain a Control, Group, or a Pane, but not a Shape or an </a:t>
            </a:r>
            <a:r>
              <a:rPr lang="en-US" sz="5400" dirty="0" err="1"/>
              <a:t>ImageView</a:t>
            </a:r>
            <a:r>
              <a:rPr lang="en-US" sz="5400" dirty="0"/>
              <a:t>. </a:t>
            </a:r>
          </a:p>
          <a:p>
            <a:r>
              <a:rPr lang="en-US" sz="5400" dirty="0"/>
              <a:t>A </a:t>
            </a:r>
            <a:r>
              <a:rPr lang="en-US" sz="5400" dirty="0">
                <a:solidFill>
                  <a:srgbClr val="92D050"/>
                </a:solidFill>
              </a:rPr>
              <a:t>Pane</a:t>
            </a:r>
            <a:r>
              <a:rPr lang="en-US" sz="5400" dirty="0"/>
              <a:t> or a </a:t>
            </a:r>
            <a:r>
              <a:rPr lang="en-US" sz="5400" dirty="0">
                <a:solidFill>
                  <a:srgbClr val="FF0000"/>
                </a:solidFill>
              </a:rPr>
              <a:t>Group</a:t>
            </a:r>
            <a:r>
              <a:rPr lang="en-US" sz="5400" dirty="0"/>
              <a:t> can contain any subtype of Node. You can create a Scene using the constructor Scene(Parent, width, height) or Scene(Parent). </a:t>
            </a:r>
          </a:p>
        </p:txBody>
      </p:sp>
    </p:spTree>
    <p:extLst>
      <p:ext uri="{BB962C8B-B14F-4D97-AF65-F5344CB8AC3E}">
        <p14:creationId xmlns:p14="http://schemas.microsoft.com/office/powerpoint/2010/main" val="87304352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Bir JavaFX Birden Fazla Stage ile Program"/>
          <p:cNvSpPr txBox="1">
            <a:spLocks noGrp="1"/>
          </p:cNvSpPr>
          <p:nvPr>
            <p:ph type="title"/>
          </p:nvPr>
        </p:nvSpPr>
        <p:spPr>
          <a:prstGeom prst="rect">
            <a:avLst/>
          </a:prstGeom>
        </p:spPr>
        <p:txBody>
          <a:bodyPr/>
          <a:lstStyle/>
          <a:p>
            <a:r>
              <a:rPr lang="en-US" dirty="0"/>
              <a:t>JavaFX Program with multiple Stage</a:t>
            </a:r>
            <a:endParaRPr dirty="0"/>
          </a:p>
        </p:txBody>
      </p:sp>
      <p:sp>
        <p:nvSpPr>
          <p:cNvPr id="147" name="import javafx.application.Application;…"/>
          <p:cNvSpPr txBox="1">
            <a:spLocks noGrp="1"/>
          </p:cNvSpPr>
          <p:nvPr>
            <p:ph type="body" idx="1"/>
          </p:nvPr>
        </p:nvSpPr>
        <p:spPr>
          <a:prstGeom prst="rect">
            <a:avLst/>
          </a:prstGeom>
        </p:spPr>
        <p:txBody>
          <a:bodyPr/>
          <a:lstStyle/>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979">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2627">
              <a:lnSpc>
                <a:spcPct val="100000"/>
              </a:lnSpc>
              <a:spcBef>
                <a:spcPts val="0"/>
              </a:spcBef>
              <a:buClrTx/>
              <a:buSzTx/>
              <a:buFontTx/>
              <a:buNone/>
              <a:defRPr sz="1979">
                <a:latin typeface="Courier New"/>
                <a:ea typeface="Courier New"/>
                <a:cs typeface="Courier New"/>
                <a:sym typeface="Courier New"/>
              </a:defRPr>
            </a:pPr>
            <a:r>
              <a:rPr>
                <a:solidFill>
                  <a:srgbClr val="0033B3"/>
                </a:solidFill>
              </a:rPr>
              <a:t>import </a:t>
            </a:r>
            <a:r>
              <a:t>javafx.fxml.FXMLLoader</a:t>
            </a:r>
            <a:r>
              <a:rPr>
                <a:solidFill>
                  <a:srgbClr val="080808"/>
                </a:solidFill>
              </a:rPr>
              <a:t>;</a:t>
            </a:r>
          </a:p>
          <a:p>
            <a:pPr marL="0" indent="0" defTabSz="452627">
              <a:lnSpc>
                <a:spcPct val="100000"/>
              </a:lnSpc>
              <a:spcBef>
                <a:spcPts val="0"/>
              </a:spcBef>
              <a:buClrTx/>
              <a:buSzTx/>
              <a:buFontTx/>
              <a:buNone/>
              <a:defRPr sz="1979">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2627">
              <a:lnSpc>
                <a:spcPct val="100000"/>
              </a:lnSpc>
              <a:spcBef>
                <a:spcPts val="0"/>
              </a:spcBef>
              <a:buClrTx/>
              <a:buSzTx/>
              <a:buFontTx/>
              <a:buNone/>
              <a:defRPr sz="1979">
                <a:latin typeface="Courier New"/>
                <a:ea typeface="Courier New"/>
                <a:cs typeface="Courier New"/>
                <a:sym typeface="Courier New"/>
              </a:defRPr>
            </a:pPr>
            <a:r>
              <a:rPr>
                <a:solidFill>
                  <a:srgbClr val="0033B3"/>
                </a:solidFill>
              </a:rPr>
              <a:t>import </a:t>
            </a:r>
            <a:r>
              <a:t>javafx.scene.control.Button</a:t>
            </a:r>
            <a:r>
              <a:rPr>
                <a:solidFill>
                  <a:srgbClr val="080808"/>
                </a:solidFill>
              </a:rPr>
              <a:t>;</a:t>
            </a:r>
          </a:p>
          <a:p>
            <a:pPr marL="0" indent="0" defTabSz="452627">
              <a:lnSpc>
                <a:spcPct val="100000"/>
              </a:lnSpc>
              <a:spcBef>
                <a:spcPts val="0"/>
              </a:spcBef>
              <a:buClrTx/>
              <a:buSzTx/>
              <a:buFontTx/>
              <a:buNone/>
              <a:defRPr sz="1979">
                <a:latin typeface="Courier New"/>
                <a:ea typeface="Courier New"/>
                <a:cs typeface="Courier New"/>
                <a:sym typeface="Courier New"/>
              </a:defRPr>
            </a:pPr>
            <a:r>
              <a:rPr>
                <a:solidFill>
                  <a:srgbClr val="0033B3"/>
                </a:solidFill>
              </a:rPr>
              <a:t>import </a:t>
            </a:r>
            <a:r>
              <a:t>javafx.scene.layout.StackPane</a:t>
            </a:r>
            <a:r>
              <a:rPr>
                <a:solidFill>
                  <a:srgbClr val="080808"/>
                </a:solidFill>
              </a:rPr>
              <a:t>;</a:t>
            </a:r>
          </a:p>
          <a:p>
            <a:pPr marL="0" indent="0" defTabSz="452627">
              <a:lnSpc>
                <a:spcPct val="100000"/>
              </a:lnSpc>
              <a:spcBef>
                <a:spcPts val="0"/>
              </a:spcBef>
              <a:buClrTx/>
              <a:buSzTx/>
              <a:buFontTx/>
              <a:buNone/>
              <a:defRPr sz="1979">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endParaRPr>
              <a:solidFill>
                <a:srgbClr val="080808"/>
              </a:solidFill>
            </a:endParaRPr>
          </a:p>
          <a:p>
            <a:pPr marL="0" indent="0" defTabSz="452627">
              <a:lnSpc>
                <a:spcPct val="100000"/>
              </a:lnSpc>
              <a:spcBef>
                <a:spcPts val="0"/>
              </a:spcBef>
              <a:buClrTx/>
              <a:buSzTx/>
              <a:buFontTx/>
              <a:buNone/>
              <a:defRPr sz="1979">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endParaRPr>
              <a:solidFill>
                <a:srgbClr val="080808"/>
              </a:solidFill>
            </a:endParaRPr>
          </a:p>
          <a:p>
            <a:pPr marL="0" indent="0" defTabSz="452627">
              <a:lnSpc>
                <a:spcPct val="100000"/>
              </a:lnSpc>
              <a:spcBef>
                <a:spcPts val="0"/>
              </a:spcBef>
              <a:buClrTx/>
              <a:buSzTx/>
              <a:buFontTx/>
              <a:buNone/>
              <a:defRPr sz="1979">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2627">
              <a:lnSpc>
                <a:spcPct val="100000"/>
              </a:lnSpc>
              <a:spcBef>
                <a:spcPts val="0"/>
              </a:spcBef>
              <a:buClrTx/>
              <a:buSzTx/>
              <a:buFontTx/>
              <a:buNone/>
              <a:defRPr sz="1979">
                <a:solidFill>
                  <a:srgbClr val="9E880C"/>
                </a:solidFill>
                <a:latin typeface="Courier New"/>
                <a:ea typeface="Courier New"/>
                <a:cs typeface="Courier New"/>
                <a:sym typeface="Courier New"/>
              </a:defRPr>
            </a:pPr>
            <a:r>
              <a:rPr>
                <a:solidFill>
                  <a:srgbClr val="080808"/>
                </a:solidFill>
              </a:rPr>
              <a:t>    </a:t>
            </a:r>
            <a:r>
              <a:t>@Override</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start</a:t>
            </a:r>
            <a:r>
              <a:t>(</a:t>
            </a:r>
            <a:r>
              <a:rPr>
                <a:solidFill>
                  <a:srgbClr val="000000"/>
                </a:solidFill>
              </a:rPr>
              <a:t>Stage </a:t>
            </a:r>
            <a:r>
              <a:t>primaryStage) </a:t>
            </a:r>
            <a:r>
              <a:rPr>
                <a:solidFill>
                  <a:srgbClr val="0033B3"/>
                </a:solidFill>
              </a:rPr>
              <a:t>throws </a:t>
            </a:r>
            <a:r>
              <a:rPr>
                <a:solidFill>
                  <a:srgbClr val="000000"/>
                </a:solidFill>
              </a:rPr>
              <a:t>IOException </a:t>
            </a:r>
            <a:r>
              <a:t>{</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979" i="1">
                <a:solidFill>
                  <a:srgbClr val="8C8C8C"/>
                </a:solidFill>
                <a:latin typeface="Courier New"/>
                <a:ea typeface="Courier New"/>
                <a:cs typeface="Courier New"/>
                <a:sym typeface="Courier New"/>
              </a:defRPr>
            </a:pPr>
            <a:r>
              <a:rPr i="0">
                <a:solidFill>
                  <a:srgbClr val="080808"/>
                </a:solidFill>
              </a:rPr>
              <a:t>        </a:t>
            </a:r>
            <a:r>
              <a:t>// Create a scene and place a button in the scene</a:t>
            </a:r>
          </a:p>
          <a:p>
            <a:pPr marL="0" indent="0" defTabSz="452627">
              <a:lnSpc>
                <a:spcPct val="100000"/>
              </a:lnSpc>
              <a:spcBef>
                <a:spcPts val="0"/>
              </a:spcBef>
              <a:buClrTx/>
              <a:buSzTx/>
              <a:buFontTx/>
              <a:buNone/>
              <a:defRPr sz="1979">
                <a:latin typeface="Courier New"/>
                <a:ea typeface="Courier New"/>
                <a:cs typeface="Courier New"/>
                <a:sym typeface="Courier New"/>
              </a:defRPr>
            </a:pPr>
            <a:r>
              <a:rPr i="1">
                <a:solidFill>
                  <a:srgbClr val="8C8C8C"/>
                </a:solidFill>
              </a:rPr>
              <a:t>        </a:t>
            </a:r>
            <a:r>
              <a:t>StackPane pane </a:t>
            </a:r>
            <a:r>
              <a:rPr>
                <a:solidFill>
                  <a:srgbClr val="080808"/>
                </a:solidFill>
              </a:rPr>
              <a:t>= </a:t>
            </a:r>
            <a:r>
              <a:rPr>
                <a:solidFill>
                  <a:srgbClr val="0033B3"/>
                </a:solidFill>
              </a:rPr>
              <a:t>new </a:t>
            </a:r>
            <a:r>
              <a:rPr>
                <a:solidFill>
                  <a:srgbClr val="080808"/>
                </a:solidFill>
              </a:rPr>
              <a:t>StackPane();</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33B3"/>
                </a:solidFill>
              </a:rPr>
              <a:t>new </a:t>
            </a:r>
            <a:r>
              <a:t>Button(</a:t>
            </a:r>
            <a:r>
              <a:rPr>
                <a:solidFill>
                  <a:srgbClr val="077D16"/>
                </a:solidFill>
              </a:rPr>
              <a:t>"OK"</a:t>
            </a:r>
            <a:r>
              <a:t>));</a:t>
            </a:r>
          </a:p>
          <a:p>
            <a:pPr marL="0" indent="0" defTabSz="452627">
              <a:lnSpc>
                <a:spcPct val="100000"/>
              </a:lnSpc>
              <a:spcBef>
                <a:spcPts val="0"/>
              </a:spcBef>
              <a:buClrTx/>
              <a:buSzTx/>
              <a:buFontTx/>
              <a:buNone/>
              <a:defRPr sz="1979">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 </a:t>
            </a:r>
            <a:r>
              <a:rPr>
                <a:solidFill>
                  <a:srgbClr val="1750EB"/>
                </a:solidFill>
              </a:rPr>
              <a:t>200</a:t>
            </a:r>
            <a:r>
              <a:rPr>
                <a:solidFill>
                  <a:srgbClr val="080808"/>
                </a:solidFill>
              </a:rPr>
              <a:t>, </a:t>
            </a:r>
            <a:r>
              <a:rPr>
                <a:solidFill>
                  <a:srgbClr val="1750EB"/>
                </a:solidFill>
              </a:rPr>
              <a:t>50</a:t>
            </a:r>
            <a:r>
              <a:rPr>
                <a:solidFill>
                  <a:srgbClr val="080808"/>
                </a:solidFill>
              </a:rPr>
              <a:t>);</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r>
              <a:t>        primaryStage.setTitle(</a:t>
            </a:r>
            <a:r>
              <a:rPr>
                <a:solidFill>
                  <a:srgbClr val="077D16"/>
                </a:solidFill>
              </a:rPr>
              <a:t>"Button in a pane"</a:t>
            </a:r>
            <a:r>
              <a:t>); </a:t>
            </a:r>
            <a:r>
              <a:rPr i="1">
                <a:solidFill>
                  <a:srgbClr val="8C8C8C"/>
                </a:solidFill>
              </a:rPr>
              <a:t>// Set the stage title</a:t>
            </a:r>
          </a:p>
          <a:p>
            <a:pPr marL="0" indent="0" defTabSz="452627">
              <a:lnSpc>
                <a:spcPct val="100000"/>
              </a:lnSpc>
              <a:spcBef>
                <a:spcPts val="0"/>
              </a:spcBef>
              <a:buClrTx/>
              <a:buSzTx/>
              <a:buFontTx/>
              <a:buNone/>
              <a:defRPr sz="1979"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52627">
              <a:lnSpc>
                <a:spcPct val="100000"/>
              </a:lnSpc>
              <a:spcBef>
                <a:spcPts val="0"/>
              </a:spcBef>
              <a:buClrTx/>
              <a:buSzTx/>
              <a:buFontTx/>
              <a:buNone/>
              <a:defRPr sz="1979" i="1">
                <a:solidFill>
                  <a:srgbClr val="8C8C8C"/>
                </a:solidFill>
                <a:latin typeface="Courier New"/>
                <a:ea typeface="Courier New"/>
                <a:cs typeface="Courier New"/>
                <a:sym typeface="Courier New"/>
              </a:defRPr>
            </a:pPr>
            <a:r>
              <a:t>            </a:t>
            </a:r>
            <a:r>
              <a:rPr i="0">
                <a:solidFill>
                  <a:srgbClr val="080808"/>
                </a:solidFill>
              </a:rPr>
              <a:t>}</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endParaRPr i="0">
              <a:solidFill>
                <a:srgbClr val="080808"/>
              </a:solidFill>
            </a:endParaRP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r>
              <a:t>            </a:t>
            </a:r>
            <a:r>
              <a:rPr i="1">
                <a:solidFill>
                  <a:srgbClr val="8C8C8C"/>
                </a:solidFill>
              </a:rPr>
              <a:t>/**</a:t>
            </a:r>
          </a:p>
          <a:p>
            <a:pPr marL="0" indent="0" defTabSz="452627">
              <a:lnSpc>
                <a:spcPct val="100000"/>
              </a:lnSpc>
              <a:spcBef>
                <a:spcPts val="0"/>
              </a:spcBef>
              <a:buClrTx/>
              <a:buSzTx/>
              <a:buFontTx/>
              <a:buNone/>
              <a:defRPr sz="1979" i="1">
                <a:solidFill>
                  <a:srgbClr val="8C8C8C"/>
                </a:solidFill>
                <a:latin typeface="Courier New"/>
                <a:ea typeface="Courier New"/>
                <a:cs typeface="Courier New"/>
                <a:sym typeface="Courier New"/>
              </a:defRPr>
            </a:pPr>
            <a:r>
              <a:t>             * The main method is only needed for the IDE with limited</a:t>
            </a:r>
          </a:p>
          <a:p>
            <a:pPr marL="0" indent="0" defTabSz="452627">
              <a:lnSpc>
                <a:spcPct val="100000"/>
              </a:lnSpc>
              <a:spcBef>
                <a:spcPts val="0"/>
              </a:spcBef>
              <a:buClrTx/>
              <a:buSzTx/>
              <a:buFontTx/>
              <a:buNone/>
              <a:defRPr sz="1979" i="1">
                <a:solidFill>
                  <a:srgbClr val="8C8C8C"/>
                </a:solidFill>
                <a:latin typeface="Courier New"/>
                <a:ea typeface="Courier New"/>
                <a:cs typeface="Courier New"/>
                <a:sym typeface="Courier New"/>
              </a:defRPr>
            </a:pPr>
            <a:r>
              <a:t>             * JavaFX support. Not needed for running from the command line.</a:t>
            </a:r>
          </a:p>
          <a:p>
            <a:pPr marL="0" indent="0" defTabSz="452627">
              <a:lnSpc>
                <a:spcPct val="100000"/>
              </a:lnSpc>
              <a:spcBef>
                <a:spcPts val="0"/>
              </a:spcBef>
              <a:buClrTx/>
              <a:buSzTx/>
              <a:buFontTx/>
              <a:buNone/>
              <a:defRPr sz="1979" i="1">
                <a:solidFill>
                  <a:srgbClr val="8C8C8C"/>
                </a:solidFill>
                <a:latin typeface="Courier New"/>
                <a:ea typeface="Courier New"/>
                <a:cs typeface="Courier New"/>
                <a:sym typeface="Courier New"/>
              </a:defRPr>
            </a:pPr>
            <a:r>
              <a:t>             */</a:t>
            </a:r>
          </a:p>
          <a:p>
            <a:pPr marL="0" indent="0" defTabSz="452627">
              <a:lnSpc>
                <a:spcPct val="100000"/>
              </a:lnSpc>
              <a:spcBef>
                <a:spcPts val="0"/>
              </a:spcBef>
              <a:buClrTx/>
              <a:buSzTx/>
              <a:buFontTx/>
              <a:buNone/>
              <a:defRPr sz="1979">
                <a:solidFill>
                  <a:srgbClr val="0033B3"/>
                </a:solidFill>
                <a:latin typeface="Courier New"/>
                <a:ea typeface="Courier New"/>
                <a:cs typeface="Courier New"/>
                <a:sym typeface="Courier New"/>
              </a:defRPr>
            </a:pPr>
            <a:r>
              <a:rPr i="1">
                <a:solidFill>
                  <a:srgbClr val="8C8C8C"/>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r>
              <a:t>                </a:t>
            </a:r>
            <a:r>
              <a:rPr i="1"/>
              <a:t>launch</a:t>
            </a:r>
            <a:r>
              <a:t>(args);</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r>
              <a:t>    }</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r>
              <a:t> }</a:t>
            </a: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979">
                <a:solidFill>
                  <a:srgbClr val="080808"/>
                </a:solidFill>
                <a:latin typeface="Courier New"/>
                <a:ea typeface="Courier New"/>
                <a:cs typeface="Courier New"/>
                <a:sym typeface="Courier New"/>
              </a:defRPr>
            </a:pPr>
            <a:endParaRPr/>
          </a:p>
        </p:txBody>
      </p:sp>
      <p:grpSp>
        <p:nvGrpSpPr>
          <p:cNvPr id="150" name="Group">
            <a:hlinkClick r:id="rId2"/>
          </p:cNvPr>
          <p:cNvGrpSpPr/>
          <p:nvPr/>
        </p:nvGrpSpPr>
        <p:grpSpPr>
          <a:xfrm>
            <a:off x="19853250" y="12011890"/>
            <a:ext cx="2961219" cy="508002"/>
            <a:chOff x="0" y="0"/>
            <a:chExt cx="2961217" cy="508001"/>
          </a:xfrm>
        </p:grpSpPr>
        <p:sp>
          <p:nvSpPr>
            <p:cNvPr id="148" name="Rectangle"/>
            <p:cNvSpPr/>
            <p:nvPr/>
          </p:nvSpPr>
          <p:spPr>
            <a:xfrm>
              <a:off x="0" y="-1"/>
              <a:ext cx="2961218" cy="508003"/>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49" name="Quotient"/>
            <p:cNvSpPr txBox="1"/>
            <p:nvPr/>
          </p:nvSpPr>
          <p:spPr>
            <a:xfrm>
              <a:off x="60960" y="-1"/>
              <a:ext cx="2839298" cy="3752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ButtonInPane</a:t>
              </a:r>
            </a:p>
          </p:txBody>
        </p:sp>
      </p:grpSp>
      <p:pic>
        <p:nvPicPr>
          <p:cNvPr id="151" name="Screen Shot 2022-04-17 at 13.39.14.png" descr="Screen Shot 2022-04-17 at 13.39.14.png"/>
          <p:cNvPicPr>
            <a:picLocks noChangeAspect="1"/>
          </p:cNvPicPr>
          <p:nvPr/>
        </p:nvPicPr>
        <p:blipFill>
          <a:blip r:embed="rId3"/>
          <a:stretch>
            <a:fillRect/>
          </a:stretch>
        </p:blipFill>
        <p:spPr>
          <a:xfrm>
            <a:off x="18936989" y="4709021"/>
            <a:ext cx="3962401" cy="4953001"/>
          </a:xfrm>
          <a:prstGeom prst="rect">
            <a:avLst/>
          </a:prstGeom>
          <a:ln w="12700">
            <a:miter lim="400000"/>
          </a:ln>
        </p:spPr>
      </p:pic>
      <p:pic>
        <p:nvPicPr>
          <p:cNvPr id="152" name="Screen Shot 2022-04-17 at 15.19.04.png" descr="Screen Shot 2022-04-17 at 15.19.04.png"/>
          <p:cNvPicPr>
            <a:picLocks noChangeAspect="1"/>
          </p:cNvPicPr>
          <p:nvPr/>
        </p:nvPicPr>
        <p:blipFill>
          <a:blip r:embed="rId4"/>
          <a:stretch>
            <a:fillRect/>
          </a:stretch>
        </p:blipFill>
        <p:spPr>
          <a:xfrm>
            <a:off x="13846968" y="5483324"/>
            <a:ext cx="3962401" cy="241300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Bir JavaFX Programı"/>
          <p:cNvSpPr txBox="1">
            <a:spLocks noGrp="1"/>
          </p:cNvSpPr>
          <p:nvPr>
            <p:ph type="title"/>
          </p:nvPr>
        </p:nvSpPr>
        <p:spPr>
          <a:prstGeom prst="rect">
            <a:avLst/>
          </a:prstGeom>
        </p:spPr>
        <p:txBody>
          <a:bodyPr/>
          <a:lstStyle/>
          <a:p>
            <a:r>
              <a:rPr lang="en-US" dirty="0"/>
              <a:t>The Basic Structure of a JavaFX Program</a:t>
            </a:r>
            <a:endParaRPr dirty="0"/>
          </a:p>
        </p:txBody>
      </p:sp>
      <p:sp>
        <p:nvSpPr>
          <p:cNvPr id="2" name="Text Placeholder 1">
            <a:extLst>
              <a:ext uri="{FF2B5EF4-FFF2-40B4-BE49-F238E27FC236}">
                <a16:creationId xmlns:a16="http://schemas.microsoft.com/office/drawing/2014/main" id="{EBA41A9A-3C93-6169-B5D8-0C09697DA93F}"/>
              </a:ext>
            </a:extLst>
          </p:cNvPr>
          <p:cNvSpPr>
            <a:spLocks noGrp="1"/>
          </p:cNvSpPr>
          <p:nvPr>
            <p:ph type="body" idx="1"/>
          </p:nvPr>
        </p:nvSpPr>
        <p:spPr/>
        <p:txBody>
          <a:bodyPr/>
          <a:lstStyle/>
          <a:p>
            <a:r>
              <a:rPr lang="en-US" sz="5400" dirty="0"/>
              <a:t>The program creates a </a:t>
            </a:r>
            <a:r>
              <a:rPr lang="en-US" sz="5400" dirty="0" err="1"/>
              <a:t>StackPane</a:t>
            </a:r>
            <a:r>
              <a:rPr lang="en-US" sz="5400" dirty="0"/>
              <a:t> and adds a button as a child of the pane. </a:t>
            </a:r>
          </a:p>
          <a:p>
            <a:r>
              <a:rPr lang="en-US" sz="5400" dirty="0"/>
              <a:t>The </a:t>
            </a:r>
            <a:r>
              <a:rPr lang="en-US" sz="5400" dirty="0" err="1"/>
              <a:t>getChildren</a:t>
            </a:r>
            <a:r>
              <a:rPr lang="en-US" sz="5400" dirty="0"/>
              <a:t>() method returns an instance of </a:t>
            </a:r>
            <a:r>
              <a:rPr lang="en-US" sz="5400" dirty="0" err="1"/>
              <a:t>javafx.collections</a:t>
            </a:r>
            <a:r>
              <a:rPr lang="en-US" sz="5400" dirty="0"/>
              <a:t> .</a:t>
            </a:r>
            <a:r>
              <a:rPr lang="en-US" sz="5400" dirty="0" err="1"/>
              <a:t>ObservableList</a:t>
            </a:r>
            <a:r>
              <a:rPr lang="en-US" sz="5400" dirty="0"/>
              <a:t>. </a:t>
            </a:r>
            <a:r>
              <a:rPr lang="en-US" sz="5400" dirty="0" err="1"/>
              <a:t>ObservableList</a:t>
            </a:r>
            <a:r>
              <a:rPr lang="en-US" sz="5400" dirty="0"/>
              <a:t> behaves very much like an </a:t>
            </a:r>
            <a:r>
              <a:rPr lang="en-US" sz="5400" dirty="0" err="1"/>
              <a:t>ArrayList</a:t>
            </a:r>
            <a:r>
              <a:rPr lang="en-US" sz="5400" dirty="0"/>
              <a:t> for storing a collection of elements. </a:t>
            </a:r>
          </a:p>
          <a:p>
            <a:r>
              <a:rPr lang="en-US" sz="5400" dirty="0"/>
              <a:t>Invoking add(e) adds an element to the list. The </a:t>
            </a:r>
            <a:r>
              <a:rPr lang="en-US" sz="5400" dirty="0" err="1"/>
              <a:t>StackPane</a:t>
            </a:r>
            <a:r>
              <a:rPr lang="en-US" sz="5400" dirty="0"/>
              <a:t> places the nodes in the center of the pane on top of each other. Here, there is only one node in the pane. The </a:t>
            </a:r>
            <a:r>
              <a:rPr lang="en-US" sz="5400" dirty="0" err="1"/>
              <a:t>StackPane</a:t>
            </a:r>
            <a:r>
              <a:rPr lang="en-US" sz="5400" dirty="0"/>
              <a:t> respects a node’s preferred size. Therefore, you see the button displayed in its preferred size.</a:t>
            </a:r>
          </a:p>
        </p:txBody>
      </p:sp>
    </p:spTree>
    <p:extLst>
      <p:ext uri="{BB962C8B-B14F-4D97-AF65-F5344CB8AC3E}">
        <p14:creationId xmlns:p14="http://schemas.microsoft.com/office/powerpoint/2010/main" val="30499579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Bir Şekli Ekranda Gösterme"/>
          <p:cNvSpPr txBox="1">
            <a:spLocks noGrp="1"/>
          </p:cNvSpPr>
          <p:nvPr>
            <p:ph type="title"/>
          </p:nvPr>
        </p:nvSpPr>
        <p:spPr>
          <a:prstGeom prst="rect">
            <a:avLst/>
          </a:prstGeom>
        </p:spPr>
        <p:txBody>
          <a:bodyPr/>
          <a:lstStyle/>
          <a:p>
            <a:r>
              <a:rPr lang="en-US" dirty="0"/>
              <a:t>Show a shape on the screen</a:t>
            </a:r>
            <a:endParaRPr dirty="0"/>
          </a:p>
        </p:txBody>
      </p:sp>
      <p:sp>
        <p:nvSpPr>
          <p:cNvPr id="155" name="Java’da koordinat sistemi"/>
          <p:cNvSpPr txBox="1">
            <a:spLocks noGrp="1"/>
          </p:cNvSpPr>
          <p:nvPr>
            <p:ph type="body" idx="1"/>
          </p:nvPr>
        </p:nvSpPr>
        <p:spPr>
          <a:prstGeom prst="rect">
            <a:avLst/>
          </a:prstGeom>
        </p:spPr>
        <p:txBody>
          <a:bodyPr/>
          <a:lstStyle/>
          <a:p>
            <a:r>
              <a:rPr lang="en-US" dirty="0"/>
              <a:t>Coordinate system in Java</a:t>
            </a:r>
            <a:endParaRPr dirty="0"/>
          </a:p>
        </p:txBody>
      </p:sp>
      <p:pic>
        <p:nvPicPr>
          <p:cNvPr id="156" name="Screen Shot 2022-04-17 at 15.23.14.png" descr="Screen Shot 2022-04-17 at 15.23.14.png"/>
          <p:cNvPicPr>
            <a:picLocks noChangeAspect="1"/>
          </p:cNvPicPr>
          <p:nvPr/>
        </p:nvPicPr>
        <p:blipFill>
          <a:blip r:embed="rId2"/>
          <a:stretch>
            <a:fillRect/>
          </a:stretch>
        </p:blipFill>
        <p:spPr>
          <a:xfrm>
            <a:off x="1535581" y="4697760"/>
            <a:ext cx="7216637" cy="5540045"/>
          </a:xfrm>
          <a:prstGeom prst="rect">
            <a:avLst/>
          </a:prstGeom>
          <a:ln w="12700">
            <a:miter lim="400000"/>
          </a:ln>
        </p:spPr>
      </p:pic>
      <p:pic>
        <p:nvPicPr>
          <p:cNvPr id="157" name="Screen Shot 2022-04-17 at 15.23.26.png" descr="Screen Shot 2022-04-17 at 15.23.26.png"/>
          <p:cNvPicPr>
            <a:picLocks noChangeAspect="1"/>
          </p:cNvPicPr>
          <p:nvPr/>
        </p:nvPicPr>
        <p:blipFill>
          <a:blip r:embed="rId3"/>
          <a:stretch>
            <a:fillRect/>
          </a:stretch>
        </p:blipFill>
        <p:spPr>
          <a:xfrm>
            <a:off x="12191206" y="4087977"/>
            <a:ext cx="7048894" cy="46327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Bir Şekli Ekranda Gösterme"/>
          <p:cNvSpPr txBox="1">
            <a:spLocks noGrp="1"/>
          </p:cNvSpPr>
          <p:nvPr>
            <p:ph type="title"/>
          </p:nvPr>
        </p:nvSpPr>
        <p:spPr>
          <a:prstGeom prst="rect">
            <a:avLst/>
          </a:prstGeom>
        </p:spPr>
        <p:txBody>
          <a:bodyPr/>
          <a:lstStyle/>
          <a:p>
            <a:r>
              <a:rPr lang="en-US" dirty="0"/>
              <a:t>Show a shape on the screen</a:t>
            </a:r>
            <a:endParaRPr dirty="0"/>
          </a:p>
        </p:txBody>
      </p:sp>
      <p:sp>
        <p:nvSpPr>
          <p:cNvPr id="155" name="Java’da koordinat sistemi"/>
          <p:cNvSpPr txBox="1">
            <a:spLocks noGrp="1"/>
          </p:cNvSpPr>
          <p:nvPr>
            <p:ph type="body" idx="1"/>
          </p:nvPr>
        </p:nvSpPr>
        <p:spPr>
          <a:prstGeom prst="rect">
            <a:avLst/>
          </a:prstGeom>
        </p:spPr>
        <p:txBody>
          <a:bodyPr/>
          <a:lstStyle/>
          <a:p>
            <a:r>
              <a:rPr lang="en-US" dirty="0"/>
              <a:t>Coordinate system in Java</a:t>
            </a:r>
            <a:endParaRPr dirty="0"/>
          </a:p>
        </p:txBody>
      </p:sp>
      <p:pic>
        <p:nvPicPr>
          <p:cNvPr id="3" name="Picture 2">
            <a:extLst>
              <a:ext uri="{FF2B5EF4-FFF2-40B4-BE49-F238E27FC236}">
                <a16:creationId xmlns:a16="http://schemas.microsoft.com/office/drawing/2014/main" id="{6E6B416D-68FF-DA7B-7A90-A58F3D4C6675}"/>
              </a:ext>
            </a:extLst>
          </p:cNvPr>
          <p:cNvPicPr>
            <a:picLocks noChangeAspect="1"/>
          </p:cNvPicPr>
          <p:nvPr/>
        </p:nvPicPr>
        <p:blipFill>
          <a:blip r:embed="rId2"/>
          <a:stretch>
            <a:fillRect/>
          </a:stretch>
        </p:blipFill>
        <p:spPr>
          <a:xfrm>
            <a:off x="3263008" y="3671473"/>
            <a:ext cx="18506056" cy="9495252"/>
          </a:xfrm>
          <a:prstGeom prst="rect">
            <a:avLst/>
          </a:prstGeom>
        </p:spPr>
      </p:pic>
    </p:spTree>
    <p:extLst>
      <p:ext uri="{BB962C8B-B14F-4D97-AF65-F5344CB8AC3E}">
        <p14:creationId xmlns:p14="http://schemas.microsoft.com/office/powerpoint/2010/main" val="13812993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Bir Şekli Ekranda Gösterme"/>
          <p:cNvSpPr txBox="1">
            <a:spLocks noGrp="1"/>
          </p:cNvSpPr>
          <p:nvPr>
            <p:ph type="title"/>
          </p:nvPr>
        </p:nvSpPr>
        <p:spPr>
          <a:prstGeom prst="rect">
            <a:avLst/>
          </a:prstGeom>
        </p:spPr>
        <p:txBody>
          <a:bodyPr/>
          <a:lstStyle/>
          <a:p>
            <a:r>
              <a:rPr lang="en-US" dirty="0"/>
              <a:t>Show a shape on the screen</a:t>
            </a:r>
            <a:endParaRPr dirty="0"/>
          </a:p>
        </p:txBody>
      </p:sp>
      <p:sp>
        <p:nvSpPr>
          <p:cNvPr id="160" name="import javafx.application.Application;…"/>
          <p:cNvSpPr txBox="1">
            <a:spLocks noGrp="1"/>
          </p:cNvSpPr>
          <p:nvPr>
            <p:ph type="body" idx="1"/>
          </p:nvPr>
        </p:nvSpPr>
        <p:spPr>
          <a:prstGeom prst="rect">
            <a:avLst/>
          </a:prstGeom>
        </p:spPr>
        <p:txBody>
          <a:bodyPr/>
          <a:lstStyle/>
          <a:p>
            <a:pPr marL="0" indent="0" defTabSz="438911">
              <a:lnSpc>
                <a:spcPct val="100000"/>
              </a:lnSpc>
              <a:spcBef>
                <a:spcPts val="0"/>
              </a:spcBef>
              <a:buClrTx/>
              <a:buSzTx/>
              <a:buFontTx/>
              <a:buNone/>
              <a:defRPr sz="1824">
                <a:latin typeface="Courier New"/>
                <a:ea typeface="Courier New"/>
                <a:cs typeface="Courier New"/>
                <a:sym typeface="Courier New"/>
              </a:defRPr>
            </a:pPr>
            <a:r>
              <a:rPr b="1">
                <a:solidFill>
                  <a:srgbClr val="000FD6"/>
                </a:solidFill>
              </a:rPr>
              <a:t>import</a:t>
            </a:r>
            <a:r>
              <a:t> javafx.application.Application;</a:t>
            </a:r>
          </a:p>
          <a:p>
            <a:pPr marL="0" indent="0" defTabSz="438911">
              <a:lnSpc>
                <a:spcPct val="100000"/>
              </a:lnSpc>
              <a:spcBef>
                <a:spcPts val="0"/>
              </a:spcBef>
              <a:buClrTx/>
              <a:buSzTx/>
              <a:buFontTx/>
              <a:buNone/>
              <a:defRPr sz="1824">
                <a:latin typeface="Courier New"/>
                <a:ea typeface="Courier New"/>
                <a:cs typeface="Courier New"/>
                <a:sym typeface="Courier New"/>
              </a:defRPr>
            </a:pPr>
            <a:r>
              <a:rPr b="1">
                <a:solidFill>
                  <a:srgbClr val="000FD6"/>
                </a:solidFill>
              </a:rPr>
              <a:t>import</a:t>
            </a:r>
            <a:r>
              <a:t> javafx.scene.Scene;</a:t>
            </a:r>
          </a:p>
          <a:p>
            <a:pPr marL="0" indent="0" defTabSz="438911">
              <a:lnSpc>
                <a:spcPct val="100000"/>
              </a:lnSpc>
              <a:spcBef>
                <a:spcPts val="0"/>
              </a:spcBef>
              <a:buClrTx/>
              <a:buSzTx/>
              <a:buFontTx/>
              <a:buNone/>
              <a:defRPr sz="1824">
                <a:latin typeface="Courier New"/>
                <a:ea typeface="Courier New"/>
                <a:cs typeface="Courier New"/>
                <a:sym typeface="Courier New"/>
              </a:defRPr>
            </a:pPr>
            <a:r>
              <a:rPr b="1">
                <a:solidFill>
                  <a:srgbClr val="000FD6"/>
                </a:solidFill>
              </a:rPr>
              <a:t>import</a:t>
            </a:r>
            <a:r>
              <a:t> javafx.scene.layout.Pane;</a:t>
            </a:r>
          </a:p>
          <a:p>
            <a:pPr marL="0" indent="0" defTabSz="438911">
              <a:lnSpc>
                <a:spcPct val="100000"/>
              </a:lnSpc>
              <a:spcBef>
                <a:spcPts val="0"/>
              </a:spcBef>
              <a:buClrTx/>
              <a:buSzTx/>
              <a:buFontTx/>
              <a:buNone/>
              <a:defRPr sz="1824">
                <a:latin typeface="Courier New"/>
                <a:ea typeface="Courier New"/>
                <a:cs typeface="Courier New"/>
                <a:sym typeface="Courier New"/>
              </a:defRPr>
            </a:pPr>
            <a:r>
              <a:rPr b="1">
                <a:solidFill>
                  <a:srgbClr val="000FD6"/>
                </a:solidFill>
              </a:rPr>
              <a:t>import</a:t>
            </a:r>
            <a:r>
              <a:t> javafx.scene.paint.Color;</a:t>
            </a:r>
          </a:p>
          <a:p>
            <a:pPr marL="0" indent="0" defTabSz="438911">
              <a:lnSpc>
                <a:spcPct val="100000"/>
              </a:lnSpc>
              <a:spcBef>
                <a:spcPts val="0"/>
              </a:spcBef>
              <a:buClrTx/>
              <a:buSzTx/>
              <a:buFontTx/>
              <a:buNone/>
              <a:defRPr sz="1824">
                <a:latin typeface="Courier New"/>
                <a:ea typeface="Courier New"/>
                <a:cs typeface="Courier New"/>
                <a:sym typeface="Courier New"/>
              </a:defRPr>
            </a:pPr>
            <a:r>
              <a:rPr b="1">
                <a:solidFill>
                  <a:srgbClr val="000FD6"/>
                </a:solidFill>
              </a:rPr>
              <a:t>import</a:t>
            </a:r>
            <a:r>
              <a:t> javafx.scene.shape.Circle;</a:t>
            </a:r>
          </a:p>
          <a:p>
            <a:pPr marL="0" indent="0" defTabSz="438911">
              <a:lnSpc>
                <a:spcPct val="100000"/>
              </a:lnSpc>
              <a:spcBef>
                <a:spcPts val="0"/>
              </a:spcBef>
              <a:buClrTx/>
              <a:buSzTx/>
              <a:buFontTx/>
              <a:buNone/>
              <a:defRPr sz="1824">
                <a:latin typeface="Courier New"/>
                <a:ea typeface="Courier New"/>
                <a:cs typeface="Courier New"/>
                <a:sym typeface="Courier New"/>
              </a:defRPr>
            </a:pPr>
            <a:r>
              <a:rPr b="1">
                <a:solidFill>
                  <a:srgbClr val="000FD6"/>
                </a:solidFill>
              </a:rPr>
              <a:t>import</a:t>
            </a:r>
            <a:r>
              <a:t> javafx.stage.Stage;</a:t>
            </a:r>
          </a:p>
          <a:p>
            <a:pPr marL="0" indent="0" defTabSz="438911">
              <a:lnSpc>
                <a:spcPct val="100000"/>
              </a:lnSpc>
              <a:spcBef>
                <a:spcPts val="0"/>
              </a:spcBef>
              <a:buClrTx/>
              <a:buSzTx/>
              <a:buFontTx/>
              <a:buNone/>
              <a:defRPr sz="1824">
                <a:latin typeface="Courier New"/>
                <a:ea typeface="Courier New"/>
                <a:cs typeface="Courier New"/>
                <a:sym typeface="Courier New"/>
              </a:defRPr>
            </a:pPr>
            <a:endParaRPr/>
          </a:p>
          <a:p>
            <a:pPr marL="0" indent="0" defTabSz="438911">
              <a:lnSpc>
                <a:spcPct val="100000"/>
              </a:lnSpc>
              <a:spcBef>
                <a:spcPts val="0"/>
              </a:spcBef>
              <a:buClrTx/>
              <a:buSzTx/>
              <a:buFontTx/>
              <a:buNone/>
              <a:defRPr sz="1824">
                <a:latin typeface="Courier New"/>
                <a:ea typeface="Courier New"/>
                <a:cs typeface="Courier New"/>
                <a:sym typeface="Courier New"/>
              </a:defRPr>
            </a:pPr>
            <a:r>
              <a:rPr b="1">
                <a:solidFill>
                  <a:srgbClr val="000FD6"/>
                </a:solidFill>
              </a:rPr>
              <a:t>public</a:t>
            </a:r>
            <a:r>
              <a:t> </a:t>
            </a:r>
            <a:r>
              <a:rPr b="1">
                <a:solidFill>
                  <a:srgbClr val="000FD6"/>
                </a:solidFill>
              </a:rPr>
              <a:t>class</a:t>
            </a:r>
            <a:r>
              <a:t> ShowCircle </a:t>
            </a:r>
            <a:r>
              <a:rPr b="1">
                <a:solidFill>
                  <a:srgbClr val="000FD6"/>
                </a:solidFill>
              </a:rPr>
              <a:t>extends</a:t>
            </a:r>
            <a:r>
              <a:t> Application {</a:t>
            </a:r>
          </a:p>
          <a:p>
            <a:pPr marL="0" indent="0" defTabSz="438911">
              <a:lnSpc>
                <a:spcPct val="100000"/>
              </a:lnSpc>
              <a:spcBef>
                <a:spcPts val="0"/>
              </a:spcBef>
              <a:buClrTx/>
              <a:buSzTx/>
              <a:buFontTx/>
              <a:buNone/>
              <a:defRPr sz="1824">
                <a:solidFill>
                  <a:srgbClr val="005500"/>
                </a:solidFill>
                <a:latin typeface="Courier New"/>
                <a:ea typeface="Courier New"/>
                <a:cs typeface="Courier New"/>
                <a:sym typeface="Courier New"/>
              </a:defRPr>
            </a:pPr>
            <a:r>
              <a:rPr>
                <a:solidFill>
                  <a:srgbClr val="000000"/>
                </a:solidFill>
              </a:rPr>
              <a:t>  @Override </a:t>
            </a:r>
            <a:r>
              <a:t>// Override the start method in the Application class</a:t>
            </a:r>
            <a:endParaRPr>
              <a:solidFill>
                <a:srgbClr val="000000"/>
              </a:solidFill>
            </a:endParaRPr>
          </a:p>
          <a:p>
            <a:pPr marL="0" indent="0" defTabSz="438911">
              <a:lnSpc>
                <a:spcPct val="100000"/>
              </a:lnSpc>
              <a:spcBef>
                <a:spcPts val="0"/>
              </a:spcBef>
              <a:buClrTx/>
              <a:buSzTx/>
              <a:buFontTx/>
              <a:buNone/>
              <a:defRPr sz="1824">
                <a:latin typeface="Courier New"/>
                <a:ea typeface="Courier New"/>
                <a:cs typeface="Courier New"/>
                <a:sym typeface="Courier New"/>
              </a:defRPr>
            </a:pPr>
            <a:r>
              <a:t>  </a:t>
            </a:r>
            <a:r>
              <a:rPr b="1">
                <a:solidFill>
                  <a:srgbClr val="000FD6"/>
                </a:solidFill>
              </a:rPr>
              <a:t>public</a:t>
            </a:r>
            <a:r>
              <a:t> </a:t>
            </a:r>
            <a:r>
              <a:rPr b="1">
                <a:solidFill>
                  <a:srgbClr val="000FD6"/>
                </a:solidFill>
              </a:rPr>
              <a:t>void</a:t>
            </a:r>
            <a:r>
              <a:t> start(Stage primaryStage) {</a:t>
            </a:r>
          </a:p>
          <a:p>
            <a:pPr marL="0" indent="0" defTabSz="438911">
              <a:lnSpc>
                <a:spcPct val="100000"/>
              </a:lnSpc>
              <a:spcBef>
                <a:spcPts val="0"/>
              </a:spcBef>
              <a:buClrTx/>
              <a:buSzTx/>
              <a:buFontTx/>
              <a:buNone/>
              <a:defRPr sz="1824">
                <a:solidFill>
                  <a:srgbClr val="005500"/>
                </a:solidFill>
                <a:latin typeface="Courier New"/>
                <a:ea typeface="Courier New"/>
                <a:cs typeface="Courier New"/>
                <a:sym typeface="Courier New"/>
              </a:defRPr>
            </a:pPr>
            <a:r>
              <a:rPr>
                <a:solidFill>
                  <a:srgbClr val="000000"/>
                </a:solidFill>
              </a:rPr>
              <a:t>    </a:t>
            </a:r>
            <a:r>
              <a:t>// Create a circle and set its properties</a:t>
            </a:r>
            <a:endParaRPr>
              <a:solidFill>
                <a:srgbClr val="000000"/>
              </a:solidFill>
            </a:endParaRPr>
          </a:p>
          <a:p>
            <a:pPr marL="0" indent="0" defTabSz="438911">
              <a:lnSpc>
                <a:spcPct val="100000"/>
              </a:lnSpc>
              <a:spcBef>
                <a:spcPts val="0"/>
              </a:spcBef>
              <a:buClrTx/>
              <a:buSzTx/>
              <a:buFontTx/>
              <a:buNone/>
              <a:defRPr sz="1824">
                <a:latin typeface="Courier New"/>
                <a:ea typeface="Courier New"/>
                <a:cs typeface="Courier New"/>
                <a:sym typeface="Courier New"/>
              </a:defRPr>
            </a:pPr>
            <a:r>
              <a:t>    Circle circle = </a:t>
            </a:r>
            <a:r>
              <a:rPr b="1">
                <a:solidFill>
                  <a:srgbClr val="000FD6"/>
                </a:solidFill>
              </a:rPr>
              <a:t>new</a:t>
            </a:r>
            <a:r>
              <a:t> Circle();</a:t>
            </a:r>
          </a:p>
          <a:p>
            <a:pPr marL="0" indent="0" defTabSz="438911">
              <a:lnSpc>
                <a:spcPct val="100000"/>
              </a:lnSpc>
              <a:spcBef>
                <a:spcPts val="0"/>
              </a:spcBef>
              <a:buClrTx/>
              <a:buSzTx/>
              <a:buFontTx/>
              <a:buNone/>
              <a:defRPr sz="1824">
                <a:latin typeface="Courier New"/>
                <a:ea typeface="Courier New"/>
                <a:cs typeface="Courier New"/>
                <a:sym typeface="Courier New"/>
              </a:defRPr>
            </a:pPr>
            <a:r>
              <a:t>    circle.setCenterX(</a:t>
            </a:r>
            <a:r>
              <a:rPr>
                <a:solidFill>
                  <a:srgbClr val="007D9F"/>
                </a:solidFill>
              </a:rPr>
              <a:t>100</a:t>
            </a:r>
            <a:r>
              <a:t>);</a:t>
            </a:r>
          </a:p>
          <a:p>
            <a:pPr marL="0" indent="0" defTabSz="438911">
              <a:lnSpc>
                <a:spcPct val="100000"/>
              </a:lnSpc>
              <a:spcBef>
                <a:spcPts val="0"/>
              </a:spcBef>
              <a:buClrTx/>
              <a:buSzTx/>
              <a:buFontTx/>
              <a:buNone/>
              <a:defRPr sz="1824">
                <a:latin typeface="Courier New"/>
                <a:ea typeface="Courier New"/>
                <a:cs typeface="Courier New"/>
                <a:sym typeface="Courier New"/>
              </a:defRPr>
            </a:pPr>
            <a:r>
              <a:t>    circle.setCenterY(</a:t>
            </a:r>
            <a:r>
              <a:rPr>
                <a:solidFill>
                  <a:srgbClr val="007D9F"/>
                </a:solidFill>
              </a:rPr>
              <a:t>100</a:t>
            </a:r>
            <a:r>
              <a:t>);</a:t>
            </a:r>
          </a:p>
          <a:p>
            <a:pPr marL="0" indent="0" defTabSz="438911">
              <a:lnSpc>
                <a:spcPct val="100000"/>
              </a:lnSpc>
              <a:spcBef>
                <a:spcPts val="0"/>
              </a:spcBef>
              <a:buClrTx/>
              <a:buSzTx/>
              <a:buFontTx/>
              <a:buNone/>
              <a:defRPr sz="1824">
                <a:latin typeface="Courier New"/>
                <a:ea typeface="Courier New"/>
                <a:cs typeface="Courier New"/>
                <a:sym typeface="Courier New"/>
              </a:defRPr>
            </a:pPr>
            <a:r>
              <a:t>    circle.setRadius(</a:t>
            </a:r>
            <a:r>
              <a:rPr>
                <a:solidFill>
                  <a:srgbClr val="007D9F"/>
                </a:solidFill>
              </a:rPr>
              <a:t>50</a:t>
            </a:r>
            <a:r>
              <a:t>);</a:t>
            </a:r>
          </a:p>
          <a:p>
            <a:pPr marL="0" indent="0" defTabSz="438911">
              <a:lnSpc>
                <a:spcPct val="100000"/>
              </a:lnSpc>
              <a:spcBef>
                <a:spcPts val="0"/>
              </a:spcBef>
              <a:buClrTx/>
              <a:buSzTx/>
              <a:buFontTx/>
              <a:buNone/>
              <a:defRPr sz="1824">
                <a:latin typeface="Courier New"/>
                <a:ea typeface="Courier New"/>
                <a:cs typeface="Courier New"/>
                <a:sym typeface="Courier New"/>
              </a:defRPr>
            </a:pPr>
            <a:r>
              <a:t>    circle.setStroke(Color.BLACK); </a:t>
            </a:r>
            <a:r>
              <a:rPr>
                <a:solidFill>
                  <a:srgbClr val="005500"/>
                </a:solidFill>
              </a:rPr>
              <a:t>// Set circle stroke color</a:t>
            </a:r>
          </a:p>
          <a:p>
            <a:pPr marL="0" indent="0" defTabSz="438911">
              <a:lnSpc>
                <a:spcPct val="100000"/>
              </a:lnSpc>
              <a:spcBef>
                <a:spcPts val="0"/>
              </a:spcBef>
              <a:buClrTx/>
              <a:buSzTx/>
              <a:buFontTx/>
              <a:buNone/>
              <a:defRPr sz="1824">
                <a:latin typeface="Courier New"/>
                <a:ea typeface="Courier New"/>
                <a:cs typeface="Courier New"/>
                <a:sym typeface="Courier New"/>
              </a:defRPr>
            </a:pPr>
            <a:r>
              <a:t>    circle.setFill(Color.WHITE);</a:t>
            </a:r>
          </a:p>
          <a:p>
            <a:pPr marL="0" indent="0" defTabSz="438911">
              <a:lnSpc>
                <a:spcPct val="100000"/>
              </a:lnSpc>
              <a:spcBef>
                <a:spcPts val="0"/>
              </a:spcBef>
              <a:buClrTx/>
              <a:buSzTx/>
              <a:buFontTx/>
              <a:buNone/>
              <a:defRPr sz="1824">
                <a:latin typeface="Courier New"/>
                <a:ea typeface="Courier New"/>
                <a:cs typeface="Courier New"/>
                <a:sym typeface="Courier New"/>
              </a:defRPr>
            </a:pPr>
            <a:r>
              <a:t>    </a:t>
            </a:r>
          </a:p>
          <a:p>
            <a:pPr marL="0" indent="0" defTabSz="438911">
              <a:lnSpc>
                <a:spcPct val="100000"/>
              </a:lnSpc>
              <a:spcBef>
                <a:spcPts val="0"/>
              </a:spcBef>
              <a:buClrTx/>
              <a:buSzTx/>
              <a:buFontTx/>
              <a:buNone/>
              <a:defRPr sz="1824">
                <a:solidFill>
                  <a:srgbClr val="005500"/>
                </a:solidFill>
                <a:latin typeface="Courier New"/>
                <a:ea typeface="Courier New"/>
                <a:cs typeface="Courier New"/>
                <a:sym typeface="Courier New"/>
              </a:defRPr>
            </a:pPr>
            <a:r>
              <a:rPr>
                <a:solidFill>
                  <a:srgbClr val="000000"/>
                </a:solidFill>
              </a:rPr>
              <a:t>    </a:t>
            </a:r>
            <a:r>
              <a:t>// Create a pane to hold the circle </a:t>
            </a:r>
            <a:endParaRPr>
              <a:solidFill>
                <a:srgbClr val="000000"/>
              </a:solidFill>
            </a:endParaRPr>
          </a:p>
          <a:p>
            <a:pPr marL="0" indent="0" defTabSz="438911">
              <a:lnSpc>
                <a:spcPct val="100000"/>
              </a:lnSpc>
              <a:spcBef>
                <a:spcPts val="0"/>
              </a:spcBef>
              <a:buClrTx/>
              <a:buSzTx/>
              <a:buFontTx/>
              <a:buNone/>
              <a:defRPr sz="1824">
                <a:latin typeface="Courier New"/>
                <a:ea typeface="Courier New"/>
                <a:cs typeface="Courier New"/>
                <a:sym typeface="Courier New"/>
              </a:defRPr>
            </a:pPr>
            <a:r>
              <a:t>    Pane pane = </a:t>
            </a:r>
            <a:r>
              <a:rPr b="1">
                <a:solidFill>
                  <a:srgbClr val="000FD6"/>
                </a:solidFill>
              </a:rPr>
              <a:t>new</a:t>
            </a:r>
            <a:r>
              <a:t> Pane();</a:t>
            </a:r>
          </a:p>
          <a:p>
            <a:pPr marL="0" indent="0" defTabSz="438911">
              <a:lnSpc>
                <a:spcPct val="100000"/>
              </a:lnSpc>
              <a:spcBef>
                <a:spcPts val="0"/>
              </a:spcBef>
              <a:buClrTx/>
              <a:buSzTx/>
              <a:buFontTx/>
              <a:buNone/>
              <a:defRPr sz="1824">
                <a:latin typeface="Courier New"/>
                <a:ea typeface="Courier New"/>
                <a:cs typeface="Courier New"/>
                <a:sym typeface="Courier New"/>
              </a:defRPr>
            </a:pPr>
            <a:r>
              <a:t>    pane.getChildren().add(circle);</a:t>
            </a:r>
          </a:p>
          <a:p>
            <a:pPr marL="0" indent="0" defTabSz="438911">
              <a:lnSpc>
                <a:spcPct val="100000"/>
              </a:lnSpc>
              <a:spcBef>
                <a:spcPts val="0"/>
              </a:spcBef>
              <a:buClrTx/>
              <a:buSzTx/>
              <a:buFontTx/>
              <a:buNone/>
              <a:defRPr sz="1824">
                <a:latin typeface="Courier New"/>
                <a:ea typeface="Courier New"/>
                <a:cs typeface="Courier New"/>
                <a:sym typeface="Courier New"/>
              </a:defRPr>
            </a:pPr>
            <a:r>
              <a:t>    </a:t>
            </a:r>
          </a:p>
          <a:p>
            <a:pPr marL="0" indent="0" defTabSz="438911">
              <a:lnSpc>
                <a:spcPct val="100000"/>
              </a:lnSpc>
              <a:spcBef>
                <a:spcPts val="0"/>
              </a:spcBef>
              <a:buClrTx/>
              <a:buSzTx/>
              <a:buFontTx/>
              <a:buNone/>
              <a:defRPr sz="1824">
                <a:solidFill>
                  <a:srgbClr val="005500"/>
                </a:solidFill>
                <a:latin typeface="Courier New"/>
                <a:ea typeface="Courier New"/>
                <a:cs typeface="Courier New"/>
                <a:sym typeface="Courier New"/>
              </a:defRPr>
            </a:pPr>
            <a:r>
              <a:rPr>
                <a:solidFill>
                  <a:srgbClr val="000000"/>
                </a:solidFill>
              </a:rPr>
              <a:t>    </a:t>
            </a:r>
            <a:r>
              <a:t>// Create a scene and place it in the stage</a:t>
            </a:r>
            <a:endParaRPr>
              <a:solidFill>
                <a:srgbClr val="000000"/>
              </a:solidFill>
            </a:endParaRPr>
          </a:p>
          <a:p>
            <a:pPr marL="0" indent="0" defTabSz="438911">
              <a:lnSpc>
                <a:spcPct val="100000"/>
              </a:lnSpc>
              <a:spcBef>
                <a:spcPts val="0"/>
              </a:spcBef>
              <a:buClrTx/>
              <a:buSzTx/>
              <a:buFontTx/>
              <a:buNone/>
              <a:defRPr sz="1824">
                <a:latin typeface="Courier New"/>
                <a:ea typeface="Courier New"/>
                <a:cs typeface="Courier New"/>
                <a:sym typeface="Courier New"/>
              </a:defRPr>
            </a:pPr>
            <a:r>
              <a:t>    Scene scene = </a:t>
            </a:r>
            <a:r>
              <a:rPr b="1">
                <a:solidFill>
                  <a:srgbClr val="000FD6"/>
                </a:solidFill>
              </a:rPr>
              <a:t>new</a:t>
            </a:r>
            <a:r>
              <a:t> Scene(pane, </a:t>
            </a:r>
            <a:r>
              <a:rPr>
                <a:solidFill>
                  <a:srgbClr val="007D9F"/>
                </a:solidFill>
              </a:rPr>
              <a:t>200</a:t>
            </a:r>
            <a:r>
              <a:t>, </a:t>
            </a:r>
            <a:r>
              <a:rPr>
                <a:solidFill>
                  <a:srgbClr val="007D9F"/>
                </a:solidFill>
              </a:rPr>
              <a:t>200</a:t>
            </a:r>
            <a:r>
              <a:t>);</a:t>
            </a:r>
          </a:p>
          <a:p>
            <a:pPr marL="0" indent="0" defTabSz="438911">
              <a:lnSpc>
                <a:spcPct val="100000"/>
              </a:lnSpc>
              <a:spcBef>
                <a:spcPts val="0"/>
              </a:spcBef>
              <a:buClrTx/>
              <a:buSzTx/>
              <a:buFontTx/>
              <a:buNone/>
              <a:defRPr sz="1824">
                <a:latin typeface="Courier New"/>
                <a:ea typeface="Courier New"/>
                <a:cs typeface="Courier New"/>
                <a:sym typeface="Courier New"/>
              </a:defRPr>
            </a:pPr>
            <a:r>
              <a:t>    primaryStage.setTitle(</a:t>
            </a:r>
            <a:r>
              <a:rPr>
                <a:solidFill>
                  <a:srgbClr val="007D9F"/>
                </a:solidFill>
              </a:rPr>
              <a:t>"ShowCircle"</a:t>
            </a:r>
            <a:r>
              <a:t>); </a:t>
            </a:r>
            <a:r>
              <a:rPr>
                <a:solidFill>
                  <a:srgbClr val="005500"/>
                </a:solidFill>
              </a:rPr>
              <a:t>// Set the stage title</a:t>
            </a:r>
          </a:p>
          <a:p>
            <a:pPr marL="0" indent="0" defTabSz="438911">
              <a:lnSpc>
                <a:spcPct val="100000"/>
              </a:lnSpc>
              <a:spcBef>
                <a:spcPts val="0"/>
              </a:spcBef>
              <a:buClrTx/>
              <a:buSzTx/>
              <a:buFontTx/>
              <a:buNone/>
              <a:defRPr sz="1824">
                <a:latin typeface="Courier New"/>
                <a:ea typeface="Courier New"/>
                <a:cs typeface="Courier New"/>
                <a:sym typeface="Courier New"/>
              </a:defRPr>
            </a:pPr>
            <a:r>
              <a:t>    primaryStage.setScene(scene); </a:t>
            </a:r>
            <a:r>
              <a:rPr>
                <a:solidFill>
                  <a:srgbClr val="005500"/>
                </a:solidFill>
              </a:rPr>
              <a:t>// Place the scene in the stage</a:t>
            </a:r>
          </a:p>
          <a:p>
            <a:pPr marL="0" indent="0" defTabSz="438911">
              <a:lnSpc>
                <a:spcPct val="100000"/>
              </a:lnSpc>
              <a:spcBef>
                <a:spcPts val="0"/>
              </a:spcBef>
              <a:buClrTx/>
              <a:buSzTx/>
              <a:buFontTx/>
              <a:buNone/>
              <a:defRPr sz="1824">
                <a:latin typeface="Courier New"/>
                <a:ea typeface="Courier New"/>
                <a:cs typeface="Courier New"/>
                <a:sym typeface="Courier New"/>
              </a:defRPr>
            </a:pPr>
            <a:r>
              <a:t>    primaryStage.show(); </a:t>
            </a:r>
            <a:r>
              <a:rPr>
                <a:solidFill>
                  <a:srgbClr val="005500"/>
                </a:solidFill>
              </a:rPr>
              <a:t>// Display the stage</a:t>
            </a:r>
          </a:p>
          <a:p>
            <a:pPr marL="0" indent="0" defTabSz="438911">
              <a:lnSpc>
                <a:spcPct val="100000"/>
              </a:lnSpc>
              <a:spcBef>
                <a:spcPts val="0"/>
              </a:spcBef>
              <a:buClrTx/>
              <a:buSzTx/>
              <a:buFontTx/>
              <a:buNone/>
              <a:defRPr sz="1824">
                <a:latin typeface="Courier New"/>
                <a:ea typeface="Courier New"/>
                <a:cs typeface="Courier New"/>
                <a:sym typeface="Courier New"/>
              </a:defRPr>
            </a:pPr>
            <a:r>
              <a:t>  }</a:t>
            </a:r>
          </a:p>
          <a:p>
            <a:pPr marL="0" indent="0" defTabSz="438911">
              <a:lnSpc>
                <a:spcPct val="100000"/>
              </a:lnSpc>
              <a:spcBef>
                <a:spcPts val="0"/>
              </a:spcBef>
              <a:buClrTx/>
              <a:buSzTx/>
              <a:buFontTx/>
              <a:buNone/>
              <a:defRPr sz="1824">
                <a:latin typeface="Courier New"/>
                <a:ea typeface="Courier New"/>
                <a:cs typeface="Courier New"/>
                <a:sym typeface="Courier New"/>
              </a:defRPr>
            </a:pPr>
            <a:r>
              <a:t>  </a:t>
            </a:r>
          </a:p>
          <a:p>
            <a:pPr marL="0" indent="0" defTabSz="438911">
              <a:lnSpc>
                <a:spcPct val="100000"/>
              </a:lnSpc>
              <a:spcBef>
                <a:spcPts val="0"/>
              </a:spcBef>
              <a:buClrTx/>
              <a:buSzTx/>
              <a:buFontTx/>
              <a:buNone/>
              <a:defRPr sz="1824">
                <a:solidFill>
                  <a:srgbClr val="005500"/>
                </a:solidFill>
                <a:latin typeface="Courier New"/>
                <a:ea typeface="Courier New"/>
                <a:cs typeface="Courier New"/>
                <a:sym typeface="Courier New"/>
              </a:defRPr>
            </a:pPr>
            <a:r>
              <a:rPr>
                <a:solidFill>
                  <a:srgbClr val="000000"/>
                </a:solidFill>
              </a:rPr>
              <a:t>  </a:t>
            </a:r>
            <a:r>
              <a:t>/**</a:t>
            </a:r>
          </a:p>
          <a:p>
            <a:pPr marL="0" indent="0" defTabSz="438911">
              <a:lnSpc>
                <a:spcPct val="100000"/>
              </a:lnSpc>
              <a:spcBef>
                <a:spcPts val="0"/>
              </a:spcBef>
              <a:buClrTx/>
              <a:buSzTx/>
              <a:buFontTx/>
              <a:buNone/>
              <a:defRPr sz="1824">
                <a:solidFill>
                  <a:srgbClr val="005500"/>
                </a:solidFill>
                <a:latin typeface="Courier New"/>
                <a:ea typeface="Courier New"/>
                <a:cs typeface="Courier New"/>
                <a:sym typeface="Courier New"/>
              </a:defRPr>
            </a:pPr>
            <a:r>
              <a:t>   * The main method is only needed for the IDE with limited</a:t>
            </a:r>
          </a:p>
          <a:p>
            <a:pPr marL="0" indent="0" defTabSz="438911">
              <a:lnSpc>
                <a:spcPct val="100000"/>
              </a:lnSpc>
              <a:spcBef>
                <a:spcPts val="0"/>
              </a:spcBef>
              <a:buClrTx/>
              <a:buSzTx/>
              <a:buFontTx/>
              <a:buNone/>
              <a:defRPr sz="1824">
                <a:solidFill>
                  <a:srgbClr val="005500"/>
                </a:solidFill>
                <a:latin typeface="Courier New"/>
                <a:ea typeface="Courier New"/>
                <a:cs typeface="Courier New"/>
                <a:sym typeface="Courier New"/>
              </a:defRPr>
            </a:pPr>
            <a:r>
              <a:t>   * JavaFX support. Not needed for running from the command line.</a:t>
            </a:r>
          </a:p>
          <a:p>
            <a:pPr marL="0" indent="0" defTabSz="438911">
              <a:lnSpc>
                <a:spcPct val="100000"/>
              </a:lnSpc>
              <a:spcBef>
                <a:spcPts val="0"/>
              </a:spcBef>
              <a:buClrTx/>
              <a:buSzTx/>
              <a:buFontTx/>
              <a:buNone/>
              <a:defRPr sz="1824">
                <a:solidFill>
                  <a:srgbClr val="005500"/>
                </a:solidFill>
                <a:latin typeface="Courier New"/>
                <a:ea typeface="Courier New"/>
                <a:cs typeface="Courier New"/>
                <a:sym typeface="Courier New"/>
              </a:defRPr>
            </a:pPr>
            <a:r>
              <a:t>   */</a:t>
            </a:r>
            <a:endParaRPr>
              <a:solidFill>
                <a:srgbClr val="000000"/>
              </a:solidFill>
            </a:endParaRPr>
          </a:p>
          <a:p>
            <a:pPr marL="0" indent="0" defTabSz="438911">
              <a:lnSpc>
                <a:spcPct val="100000"/>
              </a:lnSpc>
              <a:spcBef>
                <a:spcPts val="0"/>
              </a:spcBef>
              <a:buClrTx/>
              <a:buSzTx/>
              <a:buFontTx/>
              <a:buNone/>
              <a:defRPr sz="1824">
                <a:latin typeface="Courier New"/>
                <a:ea typeface="Courier New"/>
                <a:cs typeface="Courier New"/>
                <a:sym typeface="Courier New"/>
              </a:defRPr>
            </a:pPr>
            <a:r>
              <a:t>  </a:t>
            </a:r>
            <a:r>
              <a:rPr b="1">
                <a:solidFill>
                  <a:srgbClr val="000FD6"/>
                </a:solidFill>
              </a:rPr>
              <a:t>public</a:t>
            </a:r>
            <a:r>
              <a:t> </a:t>
            </a:r>
            <a:r>
              <a:rPr b="1">
                <a:solidFill>
                  <a:srgbClr val="000FD6"/>
                </a:solidFill>
              </a:rPr>
              <a:t>static</a:t>
            </a:r>
            <a:r>
              <a:t> </a:t>
            </a:r>
            <a:r>
              <a:rPr b="1">
                <a:solidFill>
                  <a:srgbClr val="000FD6"/>
                </a:solidFill>
              </a:rPr>
              <a:t>void</a:t>
            </a:r>
            <a:r>
              <a:t> main(String[] args) {</a:t>
            </a:r>
          </a:p>
          <a:p>
            <a:pPr marL="0" indent="0" defTabSz="438911">
              <a:lnSpc>
                <a:spcPct val="100000"/>
              </a:lnSpc>
              <a:spcBef>
                <a:spcPts val="0"/>
              </a:spcBef>
              <a:buClrTx/>
              <a:buSzTx/>
              <a:buFontTx/>
              <a:buNone/>
              <a:defRPr sz="1824">
                <a:latin typeface="Courier New"/>
                <a:ea typeface="Courier New"/>
                <a:cs typeface="Courier New"/>
                <a:sym typeface="Courier New"/>
              </a:defRPr>
            </a:pPr>
            <a:r>
              <a:t>    launch(args);</a:t>
            </a:r>
          </a:p>
          <a:p>
            <a:pPr marL="0" indent="0" defTabSz="438911">
              <a:lnSpc>
                <a:spcPct val="100000"/>
              </a:lnSpc>
              <a:spcBef>
                <a:spcPts val="0"/>
              </a:spcBef>
              <a:buClrTx/>
              <a:buSzTx/>
              <a:buFontTx/>
              <a:buNone/>
              <a:defRPr sz="1824">
                <a:latin typeface="Courier New"/>
                <a:ea typeface="Courier New"/>
                <a:cs typeface="Courier New"/>
                <a:sym typeface="Courier New"/>
              </a:defRPr>
            </a:pPr>
            <a:r>
              <a:t>  }</a:t>
            </a:r>
          </a:p>
          <a:p>
            <a:pPr marL="0" indent="0" defTabSz="438911">
              <a:lnSpc>
                <a:spcPct val="100000"/>
              </a:lnSpc>
              <a:spcBef>
                <a:spcPts val="0"/>
              </a:spcBef>
              <a:buClrTx/>
              <a:buSzTx/>
              <a:buFontTx/>
              <a:buNone/>
              <a:defRPr sz="1824">
                <a:latin typeface="Courier New"/>
                <a:ea typeface="Courier New"/>
                <a:cs typeface="Courier New"/>
                <a:sym typeface="Courier New"/>
              </a:defRPr>
            </a:pPr>
            <a:r>
              <a:t>}</a:t>
            </a:r>
          </a:p>
        </p:txBody>
      </p:sp>
      <p:grpSp>
        <p:nvGrpSpPr>
          <p:cNvPr id="163" name="Group">
            <a:hlinkClick r:id="rId2"/>
          </p:cNvPr>
          <p:cNvGrpSpPr/>
          <p:nvPr/>
        </p:nvGrpSpPr>
        <p:grpSpPr>
          <a:xfrm>
            <a:off x="19853250" y="12011890"/>
            <a:ext cx="2961219" cy="508002"/>
            <a:chOff x="0" y="0"/>
            <a:chExt cx="2961217" cy="508001"/>
          </a:xfrm>
        </p:grpSpPr>
        <p:sp>
          <p:nvSpPr>
            <p:cNvPr id="161" name="Rectangle"/>
            <p:cNvSpPr/>
            <p:nvPr/>
          </p:nvSpPr>
          <p:spPr>
            <a:xfrm>
              <a:off x="0" y="-1"/>
              <a:ext cx="2961218" cy="508003"/>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62" name="Quotient"/>
            <p:cNvSpPr txBox="1"/>
            <p:nvPr/>
          </p:nvSpPr>
          <p:spPr>
            <a:xfrm>
              <a:off x="60960" y="-1"/>
              <a:ext cx="2839298" cy="3752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ShowCircle</a:t>
              </a:r>
            </a:p>
          </p:txBody>
        </p:sp>
      </p:grpSp>
      <p:pic>
        <p:nvPicPr>
          <p:cNvPr id="164" name="Screen Shot 2022-04-17 at 15.28.53.png" descr="Screen Shot 2022-04-17 at 15.28.53.png"/>
          <p:cNvPicPr>
            <a:picLocks noChangeAspect="1"/>
          </p:cNvPicPr>
          <p:nvPr/>
        </p:nvPicPr>
        <p:blipFill>
          <a:blip r:embed="rId3"/>
          <a:stretch>
            <a:fillRect/>
          </a:stretch>
        </p:blipFill>
        <p:spPr>
          <a:xfrm>
            <a:off x="16195873" y="4699000"/>
            <a:ext cx="3962401" cy="431800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Binding"/>
          <p:cNvSpPr txBox="1">
            <a:spLocks noGrp="1"/>
          </p:cNvSpPr>
          <p:nvPr>
            <p:ph type="title"/>
          </p:nvPr>
        </p:nvSpPr>
        <p:spPr>
          <a:prstGeom prst="rect">
            <a:avLst/>
          </a:prstGeom>
        </p:spPr>
        <p:txBody>
          <a:bodyPr/>
          <a:lstStyle/>
          <a:p>
            <a:r>
              <a:rPr lang="en-US" dirty="0"/>
              <a:t>Property Binding</a:t>
            </a:r>
            <a:endParaRPr dirty="0"/>
          </a:p>
        </p:txBody>
      </p:sp>
      <p:sp>
        <p:nvSpPr>
          <p:cNvPr id="167" name="Önceki programdaki görsel pencereyi büyüttüğünüzde, dairenin yerinin değiştiğini, merkezde kalamadığını farkedersiniz.…"/>
          <p:cNvSpPr txBox="1">
            <a:spLocks noGrp="1"/>
          </p:cNvSpPr>
          <p:nvPr>
            <p:ph type="body" idx="1"/>
          </p:nvPr>
        </p:nvSpPr>
        <p:spPr>
          <a:prstGeom prst="rect">
            <a:avLst/>
          </a:prstGeom>
        </p:spPr>
        <p:txBody>
          <a:bodyPr/>
          <a:lstStyle/>
          <a:p>
            <a:pPr marL="457199" indent="-431799">
              <a:buSzPts val="6000"/>
              <a:defRPr sz="6000"/>
            </a:pPr>
            <a:r>
              <a:rPr lang="en-US" sz="5400" dirty="0"/>
              <a:t>JavaFX introduces a new concept called binding property  that enables a target object to be bound to a source object.  </a:t>
            </a:r>
          </a:p>
          <a:p>
            <a:pPr marL="457199" indent="-431799">
              <a:buSzPts val="6000"/>
              <a:defRPr sz="6000"/>
            </a:pPr>
            <a:r>
              <a:rPr lang="en-US" sz="5400" dirty="0"/>
              <a:t>If the value in the source object changes, the target property  is also changed automatically. </a:t>
            </a:r>
          </a:p>
          <a:p>
            <a:pPr marL="457199" indent="-431799">
              <a:buSzPts val="6000"/>
              <a:defRPr sz="6000"/>
            </a:pPr>
            <a:r>
              <a:rPr lang="en-US" sz="5400" dirty="0"/>
              <a:t>The target object is simply  called a binding object or a binding property.</a:t>
            </a:r>
          </a:p>
          <a:p>
            <a:pPr marL="457199" indent="-431799">
              <a:buSzPts val="6000"/>
              <a:defRPr sz="6000"/>
            </a:pPr>
            <a:endParaRPr lang="en-US" sz="5400"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Binding"/>
          <p:cNvSpPr txBox="1">
            <a:spLocks noGrp="1"/>
          </p:cNvSpPr>
          <p:nvPr>
            <p:ph type="title"/>
          </p:nvPr>
        </p:nvSpPr>
        <p:spPr>
          <a:prstGeom prst="rect">
            <a:avLst/>
          </a:prstGeom>
        </p:spPr>
        <p:txBody>
          <a:bodyPr/>
          <a:lstStyle/>
          <a:p>
            <a:r>
              <a:rPr lang="en-US" dirty="0"/>
              <a:t>Property Binding</a:t>
            </a:r>
            <a:endParaRPr dirty="0"/>
          </a:p>
        </p:txBody>
      </p:sp>
      <p:sp>
        <p:nvSpPr>
          <p:cNvPr id="167" name="Önceki programdaki görsel pencereyi büyüttüğünüzde, dairenin yerinin değiştiğini, merkezde kalamadığını farkedersiniz.…"/>
          <p:cNvSpPr txBox="1">
            <a:spLocks noGrp="1"/>
          </p:cNvSpPr>
          <p:nvPr>
            <p:ph type="body" idx="1"/>
          </p:nvPr>
        </p:nvSpPr>
        <p:spPr>
          <a:prstGeom prst="rect">
            <a:avLst/>
          </a:prstGeom>
        </p:spPr>
        <p:txBody>
          <a:bodyPr/>
          <a:lstStyle/>
          <a:p>
            <a:pPr marL="457199" indent="-431799">
              <a:buSzPts val="6000"/>
              <a:defRPr sz="6000"/>
            </a:pPr>
            <a:r>
              <a:rPr lang="en-US" sz="5400" dirty="0"/>
              <a:t>The circle is not centered after the window is resized. In order to display the circle centered as the window resizes, the x- and y-coordinates of the circle center need to be reset to the center of the pane. </a:t>
            </a:r>
          </a:p>
          <a:p>
            <a:pPr marL="457199" indent="-431799">
              <a:buSzPts val="6000"/>
              <a:defRPr sz="6000"/>
            </a:pPr>
            <a:r>
              <a:rPr lang="en-US" sz="5400" dirty="0"/>
              <a:t>This can be done by binding the </a:t>
            </a:r>
            <a:r>
              <a:rPr lang="en-US" sz="5400" dirty="0" err="1"/>
              <a:t>centerX</a:t>
            </a:r>
            <a:r>
              <a:rPr lang="en-US" sz="5400" dirty="0"/>
              <a:t> with pane’s width/2 and </a:t>
            </a:r>
            <a:r>
              <a:rPr lang="en-US" sz="5400" dirty="0" err="1"/>
              <a:t>centerY</a:t>
            </a:r>
            <a:r>
              <a:rPr lang="en-US" sz="5400" dirty="0"/>
              <a:t> with pane’s height/2</a:t>
            </a:r>
            <a:r>
              <a:rPr sz="5400" dirty="0"/>
              <a:t>Target.bind(source)</a:t>
            </a:r>
            <a:r>
              <a:rPr lang="tr-TR" sz="5400" dirty="0"/>
              <a:t>.</a:t>
            </a:r>
            <a:endParaRPr sz="5400" dirty="0"/>
          </a:p>
        </p:txBody>
      </p:sp>
      <p:pic>
        <p:nvPicPr>
          <p:cNvPr id="168" name="Screen Shot 2022-04-17 at 15.40.23.png" descr="Screen Shot 2022-04-17 at 15.40.23.png"/>
          <p:cNvPicPr>
            <a:picLocks noChangeAspect="1"/>
          </p:cNvPicPr>
          <p:nvPr/>
        </p:nvPicPr>
        <p:blipFill>
          <a:blip r:embed="rId2"/>
          <a:stretch>
            <a:fillRect/>
          </a:stretch>
        </p:blipFill>
        <p:spPr>
          <a:xfrm>
            <a:off x="3591530" y="7488575"/>
            <a:ext cx="17200940" cy="5768502"/>
          </a:xfrm>
          <a:prstGeom prst="rect">
            <a:avLst/>
          </a:prstGeom>
          <a:ln w="12700">
            <a:miter lim="400000"/>
          </a:ln>
        </p:spPr>
      </p:pic>
    </p:spTree>
    <p:extLst>
      <p:ext uri="{BB962C8B-B14F-4D97-AF65-F5344CB8AC3E}">
        <p14:creationId xmlns:p14="http://schemas.microsoft.com/office/powerpoint/2010/main" val="154695880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Binding"/>
          <p:cNvSpPr txBox="1">
            <a:spLocks noGrp="1"/>
          </p:cNvSpPr>
          <p:nvPr>
            <p:ph type="title"/>
          </p:nvPr>
        </p:nvSpPr>
        <p:spPr>
          <a:prstGeom prst="rect">
            <a:avLst/>
          </a:prstGeom>
        </p:spPr>
        <p:txBody>
          <a:bodyPr/>
          <a:lstStyle/>
          <a:p>
            <a:r>
              <a:rPr lang="en-US" dirty="0"/>
              <a:t>Property Binding</a:t>
            </a:r>
            <a:endParaRPr dirty="0"/>
          </a:p>
        </p:txBody>
      </p:sp>
      <p:sp>
        <p:nvSpPr>
          <p:cNvPr id="171" name="import javafx.application.Application;…"/>
          <p:cNvSpPr txBox="1">
            <a:spLocks noGrp="1"/>
          </p:cNvSpPr>
          <p:nvPr>
            <p:ph type="body" idx="1"/>
          </p:nvPr>
        </p:nvSpPr>
        <p:spPr>
          <a:prstGeom prst="rect">
            <a:avLst/>
          </a:prstGeom>
        </p:spPr>
        <p:txBody>
          <a:bodyPr/>
          <a:lstStyle/>
          <a:p>
            <a:pPr marL="0" indent="0" defTabSz="438911">
              <a:lnSpc>
                <a:spcPct val="100000"/>
              </a:lnSpc>
              <a:spcBef>
                <a:spcPts val="0"/>
              </a:spcBef>
              <a:buClrTx/>
              <a:buSzTx/>
              <a:buFontTx/>
              <a:buNone/>
              <a:defRPr sz="1727">
                <a:latin typeface="Courier New"/>
                <a:ea typeface="Courier New"/>
                <a:cs typeface="Courier New"/>
                <a:sym typeface="Courier New"/>
              </a:defRPr>
            </a:pPr>
            <a:r>
              <a:rPr dirty="0">
                <a:solidFill>
                  <a:srgbClr val="0033B3"/>
                </a:solidFill>
              </a:rPr>
              <a:t>import </a:t>
            </a:r>
            <a:r>
              <a:rPr dirty="0" err="1"/>
              <a:t>javafx.application.Application</a:t>
            </a:r>
            <a:r>
              <a:rPr dirty="0">
                <a:solidFill>
                  <a:srgbClr val="080808"/>
                </a:solidFill>
              </a:rPr>
              <a:t>;</a:t>
            </a:r>
          </a:p>
          <a:p>
            <a:pPr marL="0" indent="0" defTabSz="438911">
              <a:lnSpc>
                <a:spcPct val="100000"/>
              </a:lnSpc>
              <a:spcBef>
                <a:spcPts val="0"/>
              </a:spcBef>
              <a:buClrTx/>
              <a:buSzTx/>
              <a:buFontTx/>
              <a:buNone/>
              <a:defRPr sz="1727">
                <a:latin typeface="Courier New"/>
                <a:ea typeface="Courier New"/>
                <a:cs typeface="Courier New"/>
                <a:sym typeface="Courier New"/>
              </a:defRPr>
            </a:pPr>
            <a:r>
              <a:rPr dirty="0">
                <a:solidFill>
                  <a:srgbClr val="0033B3"/>
                </a:solidFill>
              </a:rPr>
              <a:t>import </a:t>
            </a:r>
            <a:r>
              <a:rPr dirty="0" err="1"/>
              <a:t>javafx.scene.Scene</a:t>
            </a:r>
            <a:r>
              <a:rPr dirty="0">
                <a:solidFill>
                  <a:srgbClr val="080808"/>
                </a:solidFill>
              </a:rPr>
              <a:t>;</a:t>
            </a:r>
          </a:p>
          <a:p>
            <a:pPr marL="0" indent="0" defTabSz="438911">
              <a:lnSpc>
                <a:spcPct val="100000"/>
              </a:lnSpc>
              <a:spcBef>
                <a:spcPts val="0"/>
              </a:spcBef>
              <a:buClrTx/>
              <a:buSzTx/>
              <a:buFontTx/>
              <a:buNone/>
              <a:defRPr sz="1727">
                <a:latin typeface="Courier New"/>
                <a:ea typeface="Courier New"/>
                <a:cs typeface="Courier New"/>
                <a:sym typeface="Courier New"/>
              </a:defRPr>
            </a:pPr>
            <a:r>
              <a:rPr dirty="0">
                <a:solidFill>
                  <a:srgbClr val="0033B3"/>
                </a:solidFill>
              </a:rPr>
              <a:t>import </a:t>
            </a:r>
            <a:r>
              <a:rPr dirty="0" err="1"/>
              <a:t>javafx.scene.layout.Pane</a:t>
            </a:r>
            <a:r>
              <a:rPr dirty="0">
                <a:solidFill>
                  <a:srgbClr val="080808"/>
                </a:solidFill>
              </a:rPr>
              <a:t>;</a:t>
            </a:r>
          </a:p>
          <a:p>
            <a:pPr marL="0" indent="0" defTabSz="438911">
              <a:lnSpc>
                <a:spcPct val="100000"/>
              </a:lnSpc>
              <a:spcBef>
                <a:spcPts val="0"/>
              </a:spcBef>
              <a:buClrTx/>
              <a:buSzTx/>
              <a:buFontTx/>
              <a:buNone/>
              <a:defRPr sz="1727">
                <a:latin typeface="Courier New"/>
                <a:ea typeface="Courier New"/>
                <a:cs typeface="Courier New"/>
                <a:sym typeface="Courier New"/>
              </a:defRPr>
            </a:pPr>
            <a:r>
              <a:rPr dirty="0">
                <a:solidFill>
                  <a:srgbClr val="0033B3"/>
                </a:solidFill>
              </a:rPr>
              <a:t>import </a:t>
            </a:r>
            <a:r>
              <a:rPr dirty="0" err="1"/>
              <a:t>javafx.scene.paint.Color</a:t>
            </a:r>
            <a:r>
              <a:rPr dirty="0">
                <a:solidFill>
                  <a:srgbClr val="080808"/>
                </a:solidFill>
              </a:rPr>
              <a:t>;</a:t>
            </a:r>
          </a:p>
          <a:p>
            <a:pPr marL="0" indent="0" defTabSz="438911">
              <a:lnSpc>
                <a:spcPct val="100000"/>
              </a:lnSpc>
              <a:spcBef>
                <a:spcPts val="0"/>
              </a:spcBef>
              <a:buClrTx/>
              <a:buSzTx/>
              <a:buFontTx/>
              <a:buNone/>
              <a:defRPr sz="1727">
                <a:latin typeface="Courier New"/>
                <a:ea typeface="Courier New"/>
                <a:cs typeface="Courier New"/>
                <a:sym typeface="Courier New"/>
              </a:defRPr>
            </a:pPr>
            <a:r>
              <a:rPr dirty="0">
                <a:solidFill>
                  <a:srgbClr val="0033B3"/>
                </a:solidFill>
              </a:rPr>
              <a:t>import </a:t>
            </a:r>
            <a:r>
              <a:rPr dirty="0" err="1"/>
              <a:t>javafx.scene.shape.Circle</a:t>
            </a:r>
            <a:r>
              <a:rPr dirty="0">
                <a:solidFill>
                  <a:srgbClr val="080808"/>
                </a:solidFill>
              </a:rPr>
              <a:t>;</a:t>
            </a:r>
          </a:p>
          <a:p>
            <a:pPr marL="0" indent="0" defTabSz="438911">
              <a:lnSpc>
                <a:spcPct val="100000"/>
              </a:lnSpc>
              <a:spcBef>
                <a:spcPts val="0"/>
              </a:spcBef>
              <a:buClrTx/>
              <a:buSzTx/>
              <a:buFontTx/>
              <a:buNone/>
              <a:defRPr sz="1727">
                <a:latin typeface="Courier New"/>
                <a:ea typeface="Courier New"/>
                <a:cs typeface="Courier New"/>
                <a:sym typeface="Courier New"/>
              </a:defRPr>
            </a:pPr>
            <a:r>
              <a:rPr dirty="0">
                <a:solidFill>
                  <a:srgbClr val="0033B3"/>
                </a:solidFill>
              </a:rPr>
              <a:t>import </a:t>
            </a:r>
            <a:r>
              <a:rPr dirty="0" err="1"/>
              <a:t>javafx.stage.Stage</a:t>
            </a:r>
            <a:r>
              <a:rPr dirty="0">
                <a:solidFill>
                  <a:srgbClr val="080808"/>
                </a:solidFill>
              </a:rPr>
              <a:t>;</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endParaRPr dirty="0">
              <a:solidFill>
                <a:srgbClr val="080808"/>
              </a:solidFill>
            </a:endParaRPr>
          </a:p>
          <a:p>
            <a:pPr marL="0" indent="0" defTabSz="438911">
              <a:lnSpc>
                <a:spcPct val="100000"/>
              </a:lnSpc>
              <a:spcBef>
                <a:spcPts val="0"/>
              </a:spcBef>
              <a:buClrTx/>
              <a:buSzTx/>
              <a:buFontTx/>
              <a:buNone/>
              <a:defRPr sz="1727">
                <a:latin typeface="Courier New"/>
                <a:ea typeface="Courier New"/>
                <a:cs typeface="Courier New"/>
                <a:sym typeface="Courier New"/>
              </a:defRPr>
            </a:pPr>
            <a:r>
              <a:rPr dirty="0">
                <a:solidFill>
                  <a:srgbClr val="0033B3"/>
                </a:solidFill>
              </a:rPr>
              <a:t>import </a:t>
            </a:r>
            <a:r>
              <a:rPr dirty="0" err="1"/>
              <a:t>java.io.IOException</a:t>
            </a:r>
            <a:r>
              <a:rPr dirty="0">
                <a:solidFill>
                  <a:srgbClr val="080808"/>
                </a:solidFill>
              </a:rPr>
              <a:t>;</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endParaRPr dirty="0">
              <a:solidFill>
                <a:srgbClr val="080808"/>
              </a:solidFill>
            </a:endParaRPr>
          </a:p>
          <a:p>
            <a:pPr marL="0" indent="0" defTabSz="438911">
              <a:lnSpc>
                <a:spcPct val="100000"/>
              </a:lnSpc>
              <a:spcBef>
                <a:spcPts val="0"/>
              </a:spcBef>
              <a:buClrTx/>
              <a:buSzTx/>
              <a:buFontTx/>
              <a:buNone/>
              <a:defRPr sz="1727">
                <a:latin typeface="Courier New"/>
                <a:ea typeface="Courier New"/>
                <a:cs typeface="Courier New"/>
                <a:sym typeface="Courier New"/>
              </a:defRPr>
            </a:pPr>
            <a:r>
              <a:rPr dirty="0">
                <a:solidFill>
                  <a:srgbClr val="0033B3"/>
                </a:solidFill>
              </a:rPr>
              <a:t>public class </a:t>
            </a:r>
            <a:r>
              <a:rPr dirty="0" err="1"/>
              <a:t>HelloApplication</a:t>
            </a:r>
            <a:r>
              <a:rPr dirty="0"/>
              <a:t> </a:t>
            </a:r>
            <a:r>
              <a:rPr dirty="0">
                <a:solidFill>
                  <a:srgbClr val="0033B3"/>
                </a:solidFill>
              </a:rPr>
              <a:t>extends </a:t>
            </a:r>
            <a:r>
              <a:rPr dirty="0"/>
              <a:t>Application </a:t>
            </a:r>
            <a:r>
              <a:rPr dirty="0">
                <a:solidFill>
                  <a:srgbClr val="080808"/>
                </a:solidFill>
              </a:rPr>
              <a:t>{</a:t>
            </a:r>
          </a:p>
          <a:p>
            <a:pPr marL="0" indent="0" defTabSz="438911">
              <a:lnSpc>
                <a:spcPct val="100000"/>
              </a:lnSpc>
              <a:spcBef>
                <a:spcPts val="0"/>
              </a:spcBef>
              <a:buClrTx/>
              <a:buSzTx/>
              <a:buFontTx/>
              <a:buNone/>
              <a:defRPr sz="1727">
                <a:solidFill>
                  <a:srgbClr val="9E880C"/>
                </a:solidFill>
                <a:latin typeface="Courier New"/>
                <a:ea typeface="Courier New"/>
                <a:cs typeface="Courier New"/>
                <a:sym typeface="Courier New"/>
              </a:defRPr>
            </a:pPr>
            <a:r>
              <a:rPr dirty="0">
                <a:solidFill>
                  <a:srgbClr val="080808"/>
                </a:solidFill>
              </a:rPr>
              <a:t>    </a:t>
            </a:r>
            <a:r>
              <a:rPr dirty="0"/>
              <a:t>@Override</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solidFill>
                  <a:srgbClr val="9E880C"/>
                </a:solidFill>
              </a:rPr>
              <a:t>    </a:t>
            </a:r>
            <a:r>
              <a:rPr dirty="0">
                <a:solidFill>
                  <a:srgbClr val="0033B3"/>
                </a:solidFill>
              </a:rPr>
              <a:t>public void </a:t>
            </a:r>
            <a:r>
              <a:rPr dirty="0">
                <a:solidFill>
                  <a:srgbClr val="00627A"/>
                </a:solidFill>
              </a:rPr>
              <a:t>start</a:t>
            </a:r>
            <a:r>
              <a:rPr dirty="0"/>
              <a:t>(</a:t>
            </a:r>
            <a:r>
              <a:rPr dirty="0">
                <a:solidFill>
                  <a:srgbClr val="000000"/>
                </a:solidFill>
              </a:rPr>
              <a:t>Stage </a:t>
            </a:r>
            <a:r>
              <a:rPr dirty="0" err="1"/>
              <a:t>primaryStage</a:t>
            </a:r>
            <a:r>
              <a:rPr dirty="0"/>
              <a:t>) </a:t>
            </a:r>
            <a:r>
              <a:rPr dirty="0">
                <a:solidFill>
                  <a:srgbClr val="0033B3"/>
                </a:solidFill>
              </a:rPr>
              <a:t>throws </a:t>
            </a:r>
            <a:r>
              <a:rPr dirty="0" err="1">
                <a:solidFill>
                  <a:srgbClr val="000000"/>
                </a:solidFill>
              </a:rPr>
              <a:t>IOException</a:t>
            </a:r>
            <a:r>
              <a:rPr dirty="0">
                <a:solidFill>
                  <a:srgbClr val="000000"/>
                </a:solidFill>
              </a:rPr>
              <a:t> </a:t>
            </a:r>
            <a:r>
              <a:rPr dirty="0"/>
              <a:t>{</a:t>
            </a:r>
          </a:p>
          <a:p>
            <a:pPr marL="0" indent="0" defTabSz="438911">
              <a:lnSpc>
                <a:spcPct val="100000"/>
              </a:lnSpc>
              <a:spcBef>
                <a:spcPts val="0"/>
              </a:spcBef>
              <a:buClrTx/>
              <a:buSzTx/>
              <a:buFontTx/>
              <a:buNone/>
              <a:defRPr sz="1727" i="1">
                <a:solidFill>
                  <a:srgbClr val="8C8C8C"/>
                </a:solidFill>
                <a:latin typeface="Courier New"/>
                <a:ea typeface="Courier New"/>
                <a:cs typeface="Courier New"/>
                <a:sym typeface="Courier New"/>
              </a:defRPr>
            </a:pPr>
            <a:r>
              <a:rPr i="0" dirty="0">
                <a:solidFill>
                  <a:srgbClr val="080808"/>
                </a:solidFill>
              </a:rPr>
              <a:t>        </a:t>
            </a:r>
            <a:r>
              <a:rPr dirty="0"/>
              <a:t>// Create a pane to hold the circle</a:t>
            </a:r>
          </a:p>
          <a:p>
            <a:pPr marL="0" indent="0" defTabSz="438911">
              <a:lnSpc>
                <a:spcPct val="100000"/>
              </a:lnSpc>
              <a:spcBef>
                <a:spcPts val="0"/>
              </a:spcBef>
              <a:buClrTx/>
              <a:buSzTx/>
              <a:buFontTx/>
              <a:buNone/>
              <a:defRPr sz="1727">
                <a:latin typeface="Courier New"/>
                <a:ea typeface="Courier New"/>
                <a:cs typeface="Courier New"/>
                <a:sym typeface="Courier New"/>
              </a:defRPr>
            </a:pPr>
            <a:r>
              <a:rPr i="1" dirty="0">
                <a:solidFill>
                  <a:srgbClr val="8C8C8C"/>
                </a:solidFill>
              </a:rPr>
              <a:t>        </a:t>
            </a:r>
            <a:r>
              <a:rPr dirty="0"/>
              <a:t>Pane pane </a:t>
            </a:r>
            <a:r>
              <a:rPr dirty="0">
                <a:solidFill>
                  <a:srgbClr val="080808"/>
                </a:solidFill>
              </a:rPr>
              <a:t>= </a:t>
            </a:r>
            <a:r>
              <a:rPr dirty="0">
                <a:solidFill>
                  <a:srgbClr val="0033B3"/>
                </a:solidFill>
              </a:rPr>
              <a:t>new </a:t>
            </a:r>
            <a:r>
              <a:rPr dirty="0">
                <a:solidFill>
                  <a:srgbClr val="080808"/>
                </a:solidFill>
              </a:rPr>
              <a:t>Pane();</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endParaRPr dirty="0">
              <a:solidFill>
                <a:srgbClr val="080808"/>
              </a:solidFill>
            </a:endParaRPr>
          </a:p>
          <a:p>
            <a:pPr marL="0" indent="0" defTabSz="438911">
              <a:lnSpc>
                <a:spcPct val="100000"/>
              </a:lnSpc>
              <a:spcBef>
                <a:spcPts val="0"/>
              </a:spcBef>
              <a:buClrTx/>
              <a:buSzTx/>
              <a:buFontTx/>
              <a:buNone/>
              <a:defRPr sz="1727" i="1">
                <a:solidFill>
                  <a:srgbClr val="8C8C8C"/>
                </a:solidFill>
                <a:latin typeface="Courier New"/>
                <a:ea typeface="Courier New"/>
                <a:cs typeface="Courier New"/>
                <a:sym typeface="Courier New"/>
              </a:defRPr>
            </a:pPr>
            <a:r>
              <a:rPr i="0" dirty="0">
                <a:solidFill>
                  <a:srgbClr val="080808"/>
                </a:solidFill>
              </a:rPr>
              <a:t>        </a:t>
            </a:r>
            <a:r>
              <a:rPr dirty="0"/>
              <a:t>// Create a circle and set its properties</a:t>
            </a:r>
          </a:p>
          <a:p>
            <a:pPr marL="0" indent="0" defTabSz="438911">
              <a:lnSpc>
                <a:spcPct val="100000"/>
              </a:lnSpc>
              <a:spcBef>
                <a:spcPts val="0"/>
              </a:spcBef>
              <a:buClrTx/>
              <a:buSzTx/>
              <a:buFontTx/>
              <a:buNone/>
              <a:defRPr sz="1727">
                <a:latin typeface="Courier New"/>
                <a:ea typeface="Courier New"/>
                <a:cs typeface="Courier New"/>
                <a:sym typeface="Courier New"/>
              </a:defRPr>
            </a:pPr>
            <a:r>
              <a:rPr i="1" dirty="0">
                <a:solidFill>
                  <a:srgbClr val="8C8C8C"/>
                </a:solidFill>
              </a:rPr>
              <a:t>        </a:t>
            </a:r>
            <a:r>
              <a:rPr dirty="0"/>
              <a:t>Circle circle </a:t>
            </a:r>
            <a:r>
              <a:rPr dirty="0">
                <a:solidFill>
                  <a:srgbClr val="080808"/>
                </a:solidFill>
              </a:rPr>
              <a:t>= </a:t>
            </a:r>
            <a:r>
              <a:rPr dirty="0">
                <a:solidFill>
                  <a:srgbClr val="0033B3"/>
                </a:solidFill>
              </a:rPr>
              <a:t>new </a:t>
            </a:r>
            <a:r>
              <a:rPr dirty="0">
                <a:solidFill>
                  <a:srgbClr val="080808"/>
                </a:solidFill>
              </a:rPr>
              <a:t>Circle();</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t>        </a:t>
            </a:r>
            <a:r>
              <a:rPr dirty="0" err="1">
                <a:solidFill>
                  <a:srgbClr val="000000"/>
                </a:solidFill>
              </a:rPr>
              <a:t>circle</a:t>
            </a:r>
            <a:r>
              <a:rPr dirty="0" err="1"/>
              <a:t>.centerXProperty</a:t>
            </a:r>
            <a:r>
              <a:rPr dirty="0"/>
              <a:t>().bind(</a:t>
            </a:r>
            <a:r>
              <a:rPr dirty="0" err="1">
                <a:solidFill>
                  <a:srgbClr val="000000"/>
                </a:solidFill>
              </a:rPr>
              <a:t>pane</a:t>
            </a:r>
            <a:r>
              <a:rPr dirty="0" err="1"/>
              <a:t>.widthProperty</a:t>
            </a:r>
            <a:r>
              <a:rPr dirty="0"/>
              <a:t>().divide(</a:t>
            </a:r>
            <a:r>
              <a:rPr dirty="0">
                <a:solidFill>
                  <a:srgbClr val="1750EB"/>
                </a:solidFill>
              </a:rPr>
              <a:t>2</a:t>
            </a:r>
            <a:r>
              <a:rPr dirty="0"/>
              <a:t>));</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t>        </a:t>
            </a:r>
            <a:r>
              <a:rPr dirty="0" err="1">
                <a:solidFill>
                  <a:srgbClr val="000000"/>
                </a:solidFill>
              </a:rPr>
              <a:t>circle</a:t>
            </a:r>
            <a:r>
              <a:rPr dirty="0" err="1"/>
              <a:t>.centerYProperty</a:t>
            </a:r>
            <a:r>
              <a:rPr dirty="0"/>
              <a:t>().bind(</a:t>
            </a:r>
            <a:r>
              <a:rPr dirty="0" err="1">
                <a:solidFill>
                  <a:srgbClr val="000000"/>
                </a:solidFill>
              </a:rPr>
              <a:t>pane</a:t>
            </a:r>
            <a:r>
              <a:rPr dirty="0" err="1"/>
              <a:t>.heightProperty</a:t>
            </a:r>
            <a:r>
              <a:rPr dirty="0"/>
              <a:t>().divide(</a:t>
            </a:r>
            <a:r>
              <a:rPr dirty="0">
                <a:solidFill>
                  <a:srgbClr val="1750EB"/>
                </a:solidFill>
              </a:rPr>
              <a:t>2</a:t>
            </a:r>
            <a:r>
              <a:rPr dirty="0"/>
              <a:t>));</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t>        </a:t>
            </a:r>
            <a:r>
              <a:rPr dirty="0" err="1">
                <a:solidFill>
                  <a:srgbClr val="000000"/>
                </a:solidFill>
              </a:rPr>
              <a:t>circle</a:t>
            </a:r>
            <a:r>
              <a:rPr dirty="0" err="1"/>
              <a:t>.setRadius</a:t>
            </a:r>
            <a:r>
              <a:rPr dirty="0"/>
              <a:t>(</a:t>
            </a:r>
            <a:r>
              <a:rPr dirty="0">
                <a:solidFill>
                  <a:srgbClr val="1750EB"/>
                </a:solidFill>
              </a:rPr>
              <a:t>50</a:t>
            </a:r>
            <a:r>
              <a:rPr dirty="0"/>
              <a:t>);</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t>        </a:t>
            </a:r>
            <a:r>
              <a:rPr dirty="0" err="1">
                <a:solidFill>
                  <a:srgbClr val="000000"/>
                </a:solidFill>
              </a:rPr>
              <a:t>circle</a:t>
            </a:r>
            <a:r>
              <a:rPr dirty="0" err="1"/>
              <a:t>.setStroke</a:t>
            </a:r>
            <a:r>
              <a:rPr dirty="0"/>
              <a:t>(</a:t>
            </a:r>
            <a:r>
              <a:rPr dirty="0" err="1">
                <a:solidFill>
                  <a:srgbClr val="000000"/>
                </a:solidFill>
              </a:rPr>
              <a:t>Color</a:t>
            </a:r>
            <a:r>
              <a:rPr dirty="0" err="1"/>
              <a:t>.</a:t>
            </a:r>
            <a:r>
              <a:rPr i="1" dirty="0" err="1">
                <a:solidFill>
                  <a:srgbClr val="872094"/>
                </a:solidFill>
              </a:rPr>
              <a:t>BLACK</a:t>
            </a:r>
            <a:r>
              <a:rPr dirty="0"/>
              <a:t>);</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t>        </a:t>
            </a:r>
            <a:r>
              <a:rPr dirty="0" err="1">
                <a:solidFill>
                  <a:srgbClr val="000000"/>
                </a:solidFill>
              </a:rPr>
              <a:t>circle</a:t>
            </a:r>
            <a:r>
              <a:rPr dirty="0" err="1"/>
              <a:t>.setFill</a:t>
            </a:r>
            <a:r>
              <a:rPr dirty="0"/>
              <a:t>(</a:t>
            </a:r>
            <a:r>
              <a:rPr dirty="0" err="1">
                <a:solidFill>
                  <a:srgbClr val="000000"/>
                </a:solidFill>
              </a:rPr>
              <a:t>Color</a:t>
            </a:r>
            <a:r>
              <a:rPr dirty="0" err="1"/>
              <a:t>.</a:t>
            </a:r>
            <a:r>
              <a:rPr i="1" dirty="0" err="1">
                <a:solidFill>
                  <a:srgbClr val="872094"/>
                </a:solidFill>
              </a:rPr>
              <a:t>WHITE</a:t>
            </a:r>
            <a:r>
              <a:rPr dirty="0"/>
              <a:t>);</a:t>
            </a:r>
          </a:p>
          <a:p>
            <a:pPr marL="0" indent="0" defTabSz="438911">
              <a:lnSpc>
                <a:spcPct val="100000"/>
              </a:lnSpc>
              <a:spcBef>
                <a:spcPts val="0"/>
              </a:spcBef>
              <a:buClrTx/>
              <a:buSzTx/>
              <a:buFontTx/>
              <a:buNone/>
              <a:defRPr sz="1727">
                <a:solidFill>
                  <a:srgbClr val="8C8C8C"/>
                </a:solidFill>
                <a:latin typeface="Courier New"/>
                <a:ea typeface="Courier New"/>
                <a:cs typeface="Courier New"/>
                <a:sym typeface="Courier New"/>
              </a:defRPr>
            </a:pPr>
            <a:r>
              <a:rPr dirty="0">
                <a:solidFill>
                  <a:srgbClr val="080808"/>
                </a:solidFill>
              </a:rPr>
              <a:t>        </a:t>
            </a:r>
            <a:r>
              <a:rPr dirty="0" err="1">
                <a:solidFill>
                  <a:srgbClr val="000000"/>
                </a:solidFill>
              </a:rPr>
              <a:t>pane</a:t>
            </a:r>
            <a:r>
              <a:rPr dirty="0" err="1">
                <a:solidFill>
                  <a:srgbClr val="080808"/>
                </a:solidFill>
              </a:rPr>
              <a:t>.getChildren</a:t>
            </a:r>
            <a:r>
              <a:rPr dirty="0">
                <a:solidFill>
                  <a:srgbClr val="080808"/>
                </a:solidFill>
              </a:rPr>
              <a:t>().add(</a:t>
            </a:r>
            <a:r>
              <a:rPr dirty="0">
                <a:solidFill>
                  <a:srgbClr val="000000"/>
                </a:solidFill>
              </a:rPr>
              <a:t>circle</a:t>
            </a:r>
            <a:r>
              <a:rPr dirty="0">
                <a:solidFill>
                  <a:srgbClr val="080808"/>
                </a:solidFill>
              </a:rPr>
              <a:t>); </a:t>
            </a:r>
            <a:r>
              <a:rPr i="1" dirty="0"/>
              <a:t>// Add circle to the pane</a:t>
            </a:r>
          </a:p>
          <a:p>
            <a:pPr marL="0" indent="0" defTabSz="438911">
              <a:lnSpc>
                <a:spcPct val="100000"/>
              </a:lnSpc>
              <a:spcBef>
                <a:spcPts val="0"/>
              </a:spcBef>
              <a:buClrTx/>
              <a:buSzTx/>
              <a:buFontTx/>
              <a:buNone/>
              <a:defRPr sz="1727" i="1">
                <a:solidFill>
                  <a:srgbClr val="8C8C8C"/>
                </a:solidFill>
                <a:latin typeface="Courier New"/>
                <a:ea typeface="Courier New"/>
                <a:cs typeface="Courier New"/>
                <a:sym typeface="Courier New"/>
              </a:defRPr>
            </a:pPr>
            <a:endParaRPr i="1" dirty="0"/>
          </a:p>
          <a:p>
            <a:pPr marL="0" indent="0" defTabSz="438911">
              <a:lnSpc>
                <a:spcPct val="100000"/>
              </a:lnSpc>
              <a:spcBef>
                <a:spcPts val="0"/>
              </a:spcBef>
              <a:buClrTx/>
              <a:buSzTx/>
              <a:buFontTx/>
              <a:buNone/>
              <a:defRPr sz="1727" i="1">
                <a:solidFill>
                  <a:srgbClr val="8C8C8C"/>
                </a:solidFill>
                <a:latin typeface="Courier New"/>
                <a:ea typeface="Courier New"/>
                <a:cs typeface="Courier New"/>
                <a:sym typeface="Courier New"/>
              </a:defRPr>
            </a:pPr>
            <a:r>
              <a:rPr dirty="0"/>
              <a:t>        // Create a scene and place it in the stage</a:t>
            </a:r>
          </a:p>
          <a:p>
            <a:pPr marL="0" indent="0" defTabSz="438911">
              <a:lnSpc>
                <a:spcPct val="100000"/>
              </a:lnSpc>
              <a:spcBef>
                <a:spcPts val="0"/>
              </a:spcBef>
              <a:buClrTx/>
              <a:buSzTx/>
              <a:buFontTx/>
              <a:buNone/>
              <a:defRPr sz="1727">
                <a:latin typeface="Courier New"/>
                <a:ea typeface="Courier New"/>
                <a:cs typeface="Courier New"/>
                <a:sym typeface="Courier New"/>
              </a:defRPr>
            </a:pPr>
            <a:r>
              <a:rPr i="1" dirty="0">
                <a:solidFill>
                  <a:srgbClr val="8C8C8C"/>
                </a:solidFill>
              </a:rPr>
              <a:t>        </a:t>
            </a:r>
            <a:r>
              <a:rPr dirty="0"/>
              <a:t>Scene scene </a:t>
            </a:r>
            <a:r>
              <a:rPr dirty="0">
                <a:solidFill>
                  <a:srgbClr val="080808"/>
                </a:solidFill>
              </a:rPr>
              <a:t>= </a:t>
            </a:r>
            <a:r>
              <a:rPr dirty="0">
                <a:solidFill>
                  <a:srgbClr val="0033B3"/>
                </a:solidFill>
              </a:rPr>
              <a:t>new </a:t>
            </a:r>
            <a:r>
              <a:rPr dirty="0">
                <a:solidFill>
                  <a:srgbClr val="080808"/>
                </a:solidFill>
              </a:rPr>
              <a:t>Scene(</a:t>
            </a:r>
            <a:r>
              <a:rPr dirty="0"/>
              <a:t>pane</a:t>
            </a:r>
            <a:r>
              <a:rPr dirty="0">
                <a:solidFill>
                  <a:srgbClr val="080808"/>
                </a:solidFill>
              </a:rPr>
              <a:t>, </a:t>
            </a:r>
            <a:r>
              <a:rPr dirty="0">
                <a:solidFill>
                  <a:srgbClr val="1750EB"/>
                </a:solidFill>
              </a:rPr>
              <a:t>200</a:t>
            </a:r>
            <a:r>
              <a:rPr dirty="0">
                <a:solidFill>
                  <a:srgbClr val="080808"/>
                </a:solidFill>
              </a:rPr>
              <a:t>, </a:t>
            </a:r>
            <a:r>
              <a:rPr dirty="0">
                <a:solidFill>
                  <a:srgbClr val="1750EB"/>
                </a:solidFill>
              </a:rPr>
              <a:t>200</a:t>
            </a:r>
            <a:r>
              <a:rPr dirty="0">
                <a:solidFill>
                  <a:srgbClr val="080808"/>
                </a:solidFill>
              </a:rPr>
              <a:t>);</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t>        </a:t>
            </a:r>
            <a:r>
              <a:rPr dirty="0" err="1"/>
              <a:t>primaryStage.setTitle</a:t>
            </a:r>
            <a:r>
              <a:rPr dirty="0"/>
              <a:t>(</a:t>
            </a:r>
            <a:r>
              <a:rPr dirty="0">
                <a:solidFill>
                  <a:srgbClr val="077D16"/>
                </a:solidFill>
              </a:rPr>
              <a:t>"</a:t>
            </a:r>
            <a:r>
              <a:rPr dirty="0" err="1">
                <a:solidFill>
                  <a:srgbClr val="077D16"/>
                </a:solidFill>
              </a:rPr>
              <a:t>ShowCircleCentered</a:t>
            </a:r>
            <a:r>
              <a:rPr dirty="0">
                <a:solidFill>
                  <a:srgbClr val="077D16"/>
                </a:solidFill>
              </a:rPr>
              <a:t>"</a:t>
            </a:r>
            <a:r>
              <a:rPr dirty="0"/>
              <a:t>); </a:t>
            </a:r>
            <a:r>
              <a:rPr i="1" dirty="0">
                <a:solidFill>
                  <a:srgbClr val="8C8C8C"/>
                </a:solidFill>
              </a:rPr>
              <a:t>// Set the stage title</a:t>
            </a:r>
          </a:p>
          <a:p>
            <a:pPr marL="0" indent="0" defTabSz="438911">
              <a:lnSpc>
                <a:spcPct val="100000"/>
              </a:lnSpc>
              <a:spcBef>
                <a:spcPts val="0"/>
              </a:spcBef>
              <a:buClrTx/>
              <a:buSzTx/>
              <a:buFontTx/>
              <a:buNone/>
              <a:defRPr sz="1727" i="1">
                <a:solidFill>
                  <a:srgbClr val="8C8C8C"/>
                </a:solidFill>
                <a:latin typeface="Courier New"/>
                <a:ea typeface="Courier New"/>
                <a:cs typeface="Courier New"/>
                <a:sym typeface="Courier New"/>
              </a:defRPr>
            </a:pPr>
            <a:r>
              <a:rPr dirty="0"/>
              <a:t>        </a:t>
            </a:r>
            <a:r>
              <a:rPr i="0" dirty="0" err="1">
                <a:solidFill>
                  <a:srgbClr val="080808"/>
                </a:solidFill>
              </a:rPr>
              <a:t>primaryStage.setScene</a:t>
            </a:r>
            <a:r>
              <a:rPr i="0" dirty="0">
                <a:solidFill>
                  <a:srgbClr val="080808"/>
                </a:solidFill>
              </a:rPr>
              <a:t>(</a:t>
            </a:r>
            <a:r>
              <a:rPr i="0" dirty="0">
                <a:solidFill>
                  <a:srgbClr val="000000"/>
                </a:solidFill>
              </a:rPr>
              <a:t>scene</a:t>
            </a:r>
            <a:r>
              <a:rPr i="0" dirty="0">
                <a:solidFill>
                  <a:srgbClr val="080808"/>
                </a:solidFill>
              </a:rPr>
              <a:t>); </a:t>
            </a:r>
            <a:r>
              <a:rPr dirty="0"/>
              <a:t>// Place the scene in the stage</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i="1" dirty="0">
                <a:solidFill>
                  <a:srgbClr val="8C8C8C"/>
                </a:solidFill>
              </a:rPr>
              <a:t>        </a:t>
            </a:r>
            <a:r>
              <a:rPr dirty="0" err="1"/>
              <a:t>primaryStage.show</a:t>
            </a:r>
            <a:r>
              <a:rPr dirty="0"/>
              <a:t>(); </a:t>
            </a:r>
            <a:r>
              <a:rPr i="1" dirty="0">
                <a:solidFill>
                  <a:srgbClr val="8C8C8C"/>
                </a:solidFill>
              </a:rPr>
              <a:t>// Display the stage</a:t>
            </a:r>
          </a:p>
          <a:p>
            <a:pPr marL="0" indent="0" defTabSz="438911">
              <a:lnSpc>
                <a:spcPct val="100000"/>
              </a:lnSpc>
              <a:spcBef>
                <a:spcPts val="0"/>
              </a:spcBef>
              <a:buClrTx/>
              <a:buSzTx/>
              <a:buFontTx/>
              <a:buNone/>
              <a:defRPr sz="1727" i="1">
                <a:solidFill>
                  <a:srgbClr val="8C8C8C"/>
                </a:solidFill>
                <a:latin typeface="Courier New"/>
                <a:ea typeface="Courier New"/>
                <a:cs typeface="Courier New"/>
                <a:sym typeface="Courier New"/>
              </a:defRPr>
            </a:pPr>
            <a:r>
              <a:rPr dirty="0"/>
              <a:t>    </a:t>
            </a:r>
            <a:r>
              <a:rPr i="0" dirty="0">
                <a:solidFill>
                  <a:srgbClr val="080808"/>
                </a:solidFill>
              </a:rPr>
              <a:t>}</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endParaRPr i="0" dirty="0">
              <a:solidFill>
                <a:srgbClr val="080808"/>
              </a:solidFill>
            </a:endParaRPr>
          </a:p>
          <a:p>
            <a:pPr marL="0" indent="0" defTabSz="438911">
              <a:lnSpc>
                <a:spcPct val="100000"/>
              </a:lnSpc>
              <a:spcBef>
                <a:spcPts val="0"/>
              </a:spcBef>
              <a:buClrTx/>
              <a:buSzTx/>
              <a:buFontTx/>
              <a:buNone/>
              <a:defRPr sz="1727">
                <a:solidFill>
                  <a:srgbClr val="0033B3"/>
                </a:solidFill>
                <a:latin typeface="Courier New"/>
                <a:ea typeface="Courier New"/>
                <a:cs typeface="Courier New"/>
                <a:sym typeface="Courier New"/>
              </a:defRPr>
            </a:pPr>
            <a:r>
              <a:rPr dirty="0">
                <a:solidFill>
                  <a:srgbClr val="080808"/>
                </a:solidFill>
              </a:rPr>
              <a:t>  </a:t>
            </a:r>
            <a:r>
              <a:rPr dirty="0"/>
              <a:t>public static void </a:t>
            </a:r>
            <a:r>
              <a:rPr dirty="0">
                <a:solidFill>
                  <a:srgbClr val="00627A"/>
                </a:solidFill>
              </a:rPr>
              <a:t>main</a:t>
            </a:r>
            <a:r>
              <a:rPr dirty="0">
                <a:solidFill>
                  <a:srgbClr val="080808"/>
                </a:solidFill>
              </a:rPr>
              <a:t>(</a:t>
            </a:r>
            <a:r>
              <a:rPr dirty="0">
                <a:solidFill>
                  <a:srgbClr val="000000"/>
                </a:solidFill>
              </a:rPr>
              <a:t>String</a:t>
            </a:r>
            <a:r>
              <a:rPr dirty="0">
                <a:solidFill>
                  <a:srgbClr val="080808"/>
                </a:solidFill>
              </a:rPr>
              <a:t>[] </a:t>
            </a:r>
            <a:r>
              <a:rPr dirty="0" err="1">
                <a:solidFill>
                  <a:srgbClr val="080808"/>
                </a:solidFill>
              </a:rPr>
              <a:t>args</a:t>
            </a:r>
            <a:r>
              <a:rPr dirty="0">
                <a:solidFill>
                  <a:srgbClr val="080808"/>
                </a:solidFill>
              </a:rPr>
              <a:t>) {</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t>        </a:t>
            </a:r>
            <a:r>
              <a:rPr i="1" dirty="0"/>
              <a:t>launch</a:t>
            </a:r>
            <a:r>
              <a:rPr dirty="0"/>
              <a:t>(</a:t>
            </a:r>
            <a:r>
              <a:rPr dirty="0" err="1"/>
              <a:t>args</a:t>
            </a:r>
            <a:r>
              <a:rPr dirty="0"/>
              <a:t>)</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t>    }</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r>
              <a:rPr dirty="0"/>
              <a:t> }</a:t>
            </a:r>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endParaRPr dirty="0"/>
          </a:p>
          <a:p>
            <a:pPr marL="0" indent="0" defTabSz="438911">
              <a:lnSpc>
                <a:spcPct val="100000"/>
              </a:lnSpc>
              <a:spcBef>
                <a:spcPts val="0"/>
              </a:spcBef>
              <a:buClrTx/>
              <a:buSzTx/>
              <a:buFontTx/>
              <a:buNone/>
              <a:defRPr sz="1727">
                <a:solidFill>
                  <a:srgbClr val="080808"/>
                </a:solidFill>
                <a:latin typeface="Courier New"/>
                <a:ea typeface="Courier New"/>
                <a:cs typeface="Courier New"/>
                <a:sym typeface="Courier New"/>
              </a:defRPr>
            </a:pPr>
            <a:endParaRPr dirty="0"/>
          </a:p>
        </p:txBody>
      </p:sp>
      <p:grpSp>
        <p:nvGrpSpPr>
          <p:cNvPr id="174" name="Group">
            <a:hlinkClick r:id="rId2"/>
          </p:cNvPr>
          <p:cNvGrpSpPr/>
          <p:nvPr/>
        </p:nvGrpSpPr>
        <p:grpSpPr>
          <a:xfrm>
            <a:off x="19103751" y="11947601"/>
            <a:ext cx="3710718" cy="636580"/>
            <a:chOff x="0" y="0"/>
            <a:chExt cx="3710716" cy="636578"/>
          </a:xfrm>
        </p:grpSpPr>
        <p:sp>
          <p:nvSpPr>
            <p:cNvPr id="172"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73"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ShowCircleCentered</a:t>
              </a:r>
            </a:p>
          </p:txBody>
        </p:sp>
      </p:grpSp>
      <p:pic>
        <p:nvPicPr>
          <p:cNvPr id="175" name="Screen Shot 2022-04-17 at 15.38.41.png" descr="Screen Shot 2022-04-17 at 15.38.41.png"/>
          <p:cNvPicPr>
            <a:picLocks noChangeAspect="1"/>
          </p:cNvPicPr>
          <p:nvPr/>
        </p:nvPicPr>
        <p:blipFill>
          <a:blip r:embed="rId3"/>
          <a:stretch>
            <a:fillRect/>
          </a:stretch>
        </p:blipFill>
        <p:spPr>
          <a:xfrm>
            <a:off x="16378435" y="3900331"/>
            <a:ext cx="7040814" cy="440050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eçen Haftaki Dersimizi Hatırlayalım"/>
          <p:cNvSpPr txBox="1">
            <a:spLocks noGrp="1"/>
          </p:cNvSpPr>
          <p:nvPr>
            <p:ph type="title"/>
          </p:nvPr>
        </p:nvSpPr>
        <p:spPr>
          <a:xfrm>
            <a:off x="765750" y="263524"/>
            <a:ext cx="22852500" cy="2022445"/>
          </a:xfrm>
          <a:prstGeom prst="rect">
            <a:avLst/>
          </a:prstGeom>
        </p:spPr>
        <p:txBody>
          <a:bodyPr/>
          <a:lstStyle/>
          <a:p>
            <a:r>
              <a:rPr lang="en-US" dirty="0"/>
              <a:t>Last Lecture</a:t>
            </a:r>
          </a:p>
        </p:txBody>
      </p:sp>
      <p:sp>
        <p:nvSpPr>
          <p:cNvPr id="54" name="Özyinelemeli fonksiyonları öğrendik. Özyinelemeli fonksiyon, metodun kendi içinde bir daha çağırılması idi."/>
          <p:cNvSpPr txBox="1">
            <a:spLocks noGrp="1"/>
          </p:cNvSpPr>
          <p:nvPr>
            <p:ph type="body" idx="1"/>
          </p:nvPr>
        </p:nvSpPr>
        <p:spPr>
          <a:xfrm>
            <a:off x="7628959" y="2606681"/>
            <a:ext cx="15916812" cy="9823486"/>
          </a:xfrm>
          <a:prstGeom prst="rect">
            <a:avLst/>
          </a:prstGeom>
        </p:spPr>
        <p:txBody>
          <a:bodyPr/>
          <a:lstStyle/>
          <a:p>
            <a:r>
              <a:rPr lang="en-US" dirty="0"/>
              <a:t>Setup JavaFX.</a:t>
            </a:r>
          </a:p>
          <a:p>
            <a:r>
              <a:rPr lang="en-US" dirty="0"/>
              <a:t>Introduction to JavaFX.</a:t>
            </a:r>
            <a:endParaRPr dirty="0"/>
          </a:p>
        </p:txBody>
      </p:sp>
      <p:sp>
        <p:nvSpPr>
          <p:cNvPr id="55" name="Slide Number"/>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56" name="The Java Community Process(SM) Program - java-in-education - index" descr="The Java Community Process(SM) Program - java-in-education - index"/>
          <p:cNvPicPr>
            <a:picLocks noChangeAspect="1"/>
          </p:cNvPicPr>
          <p:nvPr/>
        </p:nvPicPr>
        <p:blipFill>
          <a:blip r:embed="rId2"/>
          <a:stretch>
            <a:fillRect/>
          </a:stretch>
        </p:blipFill>
        <p:spPr>
          <a:xfrm>
            <a:off x="381000" y="2620959"/>
            <a:ext cx="7100362" cy="561012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Nodes"/>
          <p:cNvSpPr txBox="1">
            <a:spLocks noGrp="1"/>
          </p:cNvSpPr>
          <p:nvPr>
            <p:ph type="title"/>
          </p:nvPr>
        </p:nvSpPr>
        <p:spPr>
          <a:prstGeom prst="rect">
            <a:avLst/>
          </a:prstGeom>
        </p:spPr>
        <p:txBody>
          <a:bodyPr/>
          <a:lstStyle/>
          <a:p>
            <a:r>
              <a:t>Nodes</a:t>
            </a:r>
          </a:p>
        </p:txBody>
      </p:sp>
      <p:sp>
        <p:nvSpPr>
          <p:cNvPr id="178" name="Nodes’un özelliklerini ve metotlarını inceleyelim."/>
          <p:cNvSpPr txBox="1">
            <a:spLocks noGrp="1"/>
          </p:cNvSpPr>
          <p:nvPr>
            <p:ph type="body" idx="1"/>
          </p:nvPr>
        </p:nvSpPr>
        <p:spPr>
          <a:prstGeom prst="rect">
            <a:avLst/>
          </a:prstGeom>
        </p:spPr>
        <p:txBody>
          <a:bodyPr/>
          <a:lstStyle/>
          <a:p>
            <a:r>
              <a:rPr lang="en-US" sz="4000" dirty="0"/>
              <a:t>Nodes share many common properties. This section introduces two such properties: </a:t>
            </a:r>
            <a:r>
              <a:rPr lang="en-US" sz="4000" dirty="0">
                <a:solidFill>
                  <a:srgbClr val="FF0000"/>
                </a:solidFill>
              </a:rPr>
              <a:t>style</a:t>
            </a:r>
            <a:r>
              <a:rPr lang="en-US" sz="4000" dirty="0"/>
              <a:t> and </a:t>
            </a:r>
            <a:r>
              <a:rPr lang="en-US" sz="4000" dirty="0">
                <a:solidFill>
                  <a:srgbClr val="00B050"/>
                </a:solidFill>
              </a:rPr>
              <a:t>rotate</a:t>
            </a:r>
            <a:r>
              <a:rPr lang="en-US" sz="4000" dirty="0"/>
              <a:t>.</a:t>
            </a:r>
          </a:p>
          <a:p>
            <a:r>
              <a:rPr lang="en-US" sz="4000" dirty="0"/>
              <a:t>JavaFX style properties are similar to cascading style sheets (CSS) used to specify the styles for HTML elements in a Web page.</a:t>
            </a:r>
          </a:p>
          <a:p>
            <a:r>
              <a:rPr lang="en-US" sz="4000" dirty="0"/>
              <a:t>Therefore, the style properties in JavaFX are called JavaFX CSS. In JavaFX, a style property is defined with a prefix </a:t>
            </a:r>
            <a:r>
              <a:rPr lang="en-US" sz="4000" dirty="0">
                <a:solidFill>
                  <a:srgbClr val="FF0000"/>
                </a:solidFill>
              </a:rPr>
              <a:t>–</a:t>
            </a:r>
            <a:r>
              <a:rPr lang="en-US" sz="4000" dirty="0" err="1">
                <a:solidFill>
                  <a:srgbClr val="FF0000"/>
                </a:solidFill>
              </a:rPr>
              <a:t>fx</a:t>
            </a:r>
            <a:r>
              <a:rPr lang="en-US" sz="4000" dirty="0">
                <a:solidFill>
                  <a:srgbClr val="FF0000"/>
                </a:solidFill>
              </a:rPr>
              <a:t>–</a:t>
            </a:r>
            <a:r>
              <a:rPr lang="en-US" sz="4000" dirty="0"/>
              <a:t>. Each node has its own style properties.</a:t>
            </a:r>
          </a:p>
          <a:p>
            <a:r>
              <a:rPr lang="en-US" sz="4000" dirty="0"/>
              <a:t>The syntax for setting a style is </a:t>
            </a:r>
            <a:r>
              <a:rPr lang="en-US" sz="4000" dirty="0" err="1"/>
              <a:t>styleName:value</a:t>
            </a:r>
            <a:r>
              <a:rPr lang="en-US" sz="4000" dirty="0"/>
              <a:t>. Multiple style properties for a node can be set together separated by semicolon (;). For example, the following statement:</a:t>
            </a:r>
          </a:p>
          <a:p>
            <a:pPr marL="2622550" lvl="1" indent="0"/>
            <a:r>
              <a:rPr lang="en-US" sz="4000" dirty="0" err="1"/>
              <a:t>circle.setStyle</a:t>
            </a:r>
            <a:r>
              <a:rPr lang="en-US" sz="4000" dirty="0"/>
              <a:t>("−</a:t>
            </a:r>
            <a:r>
              <a:rPr lang="en-US" sz="4000" dirty="0" err="1"/>
              <a:t>fx</a:t>
            </a:r>
            <a:r>
              <a:rPr lang="en-US" sz="4000" dirty="0"/>
              <a:t>−stroke: black; −</a:t>
            </a:r>
            <a:r>
              <a:rPr lang="en-US" sz="4000" dirty="0" err="1"/>
              <a:t>fx</a:t>
            </a:r>
            <a:r>
              <a:rPr lang="en-US" sz="4000" dirty="0"/>
              <a:t>−fill: red;");</a:t>
            </a:r>
          </a:p>
          <a:p>
            <a:r>
              <a:rPr lang="en-US" sz="4000" dirty="0"/>
              <a:t>sets two JavaFX CSS properties for a circle. This statement is equivalent to the following two</a:t>
            </a:r>
          </a:p>
          <a:p>
            <a:r>
              <a:rPr lang="en-US" sz="4000" dirty="0"/>
              <a:t>statements:</a:t>
            </a:r>
          </a:p>
          <a:p>
            <a:pPr marL="2540000" indent="0">
              <a:buNone/>
            </a:pPr>
            <a:r>
              <a:rPr lang="en-US" sz="4000" dirty="0"/>
              <a:t>  </a:t>
            </a:r>
            <a:r>
              <a:rPr lang="en-US" sz="4000" dirty="0" err="1"/>
              <a:t>circle.setStroke</a:t>
            </a:r>
            <a:r>
              <a:rPr lang="en-US" sz="4000" dirty="0"/>
              <a:t>(</a:t>
            </a:r>
            <a:r>
              <a:rPr lang="en-US" sz="4000" dirty="0" err="1"/>
              <a:t>Color.BLACK</a:t>
            </a:r>
            <a:r>
              <a:rPr lang="en-US" sz="4000" dirty="0"/>
              <a:t>);</a:t>
            </a:r>
          </a:p>
          <a:p>
            <a:pPr marL="2540000" indent="0">
              <a:buNone/>
            </a:pPr>
            <a:r>
              <a:rPr lang="en-US" sz="4000" dirty="0"/>
              <a:t>  </a:t>
            </a:r>
            <a:r>
              <a:rPr lang="en-US" sz="4000" dirty="0" err="1"/>
              <a:t>circle.setFill</a:t>
            </a:r>
            <a:r>
              <a:rPr lang="en-US" sz="4000" dirty="0"/>
              <a:t>(</a:t>
            </a:r>
            <a:r>
              <a:rPr lang="en-US" sz="4000" dirty="0" err="1"/>
              <a:t>Color.RED</a:t>
            </a:r>
            <a:r>
              <a:rPr lang="en-US" sz="4000" dirty="0"/>
              <a:t>);</a:t>
            </a:r>
            <a:endParaRPr sz="4000"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Nodes"/>
          <p:cNvSpPr txBox="1">
            <a:spLocks noGrp="1"/>
          </p:cNvSpPr>
          <p:nvPr>
            <p:ph type="title"/>
          </p:nvPr>
        </p:nvSpPr>
        <p:spPr>
          <a:prstGeom prst="rect">
            <a:avLst/>
          </a:prstGeom>
        </p:spPr>
        <p:txBody>
          <a:bodyPr/>
          <a:lstStyle/>
          <a:p>
            <a:r>
              <a:t>Nodes</a:t>
            </a:r>
          </a:p>
        </p:txBody>
      </p:sp>
      <p:sp>
        <p:nvSpPr>
          <p:cNvPr id="181" name="import javafx.application.Application;…"/>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8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18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1800">
                <a:latin typeface="Courier New"/>
                <a:ea typeface="Courier New"/>
                <a:cs typeface="Courier New"/>
                <a:sym typeface="Courier New"/>
              </a:defRPr>
            </a:pPr>
            <a:r>
              <a:rPr>
                <a:solidFill>
                  <a:srgbClr val="0033B3"/>
                </a:solidFill>
              </a:rPr>
              <a:t>import </a:t>
            </a:r>
            <a:r>
              <a:t>javafx.scene.control.Button</a:t>
            </a:r>
            <a:r>
              <a:rPr>
                <a:solidFill>
                  <a:srgbClr val="080808"/>
                </a:solidFill>
              </a:rPr>
              <a:t>;</a:t>
            </a:r>
          </a:p>
          <a:p>
            <a:pPr marL="0" indent="0" defTabSz="457200">
              <a:lnSpc>
                <a:spcPct val="100000"/>
              </a:lnSpc>
              <a:spcBef>
                <a:spcPts val="0"/>
              </a:spcBef>
              <a:buClrTx/>
              <a:buSzTx/>
              <a:buFontTx/>
              <a:buNone/>
              <a:defRPr sz="1800">
                <a:latin typeface="Courier New"/>
                <a:ea typeface="Courier New"/>
                <a:cs typeface="Courier New"/>
                <a:sym typeface="Courier New"/>
              </a:defRPr>
            </a:pPr>
            <a:r>
              <a:rPr>
                <a:solidFill>
                  <a:srgbClr val="0033B3"/>
                </a:solidFill>
              </a:rPr>
              <a:t>import </a:t>
            </a:r>
            <a:r>
              <a:t>javafx.scene.layout.StackPane</a:t>
            </a:r>
            <a:r>
              <a:rPr>
                <a:solidFill>
                  <a:srgbClr val="080808"/>
                </a:solidFill>
              </a:rPr>
              <a:t>;</a:t>
            </a:r>
          </a:p>
          <a:p>
            <a:pPr marL="0" indent="0" defTabSz="457200">
              <a:lnSpc>
                <a:spcPct val="100000"/>
              </a:lnSpc>
              <a:spcBef>
                <a:spcPts val="0"/>
              </a:spcBef>
              <a:buClrTx/>
              <a:buSzTx/>
              <a:buFontTx/>
              <a:buNone/>
              <a:defRPr sz="18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8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8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18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start</a:t>
            </a:r>
            <a:r>
              <a:t>(</a:t>
            </a:r>
            <a:r>
              <a:rPr>
                <a:solidFill>
                  <a:srgbClr val="000000"/>
                </a:solidFill>
              </a:rPr>
              <a:t>Stage </a:t>
            </a:r>
            <a:r>
              <a:t>primaryStage) </a:t>
            </a:r>
            <a:r>
              <a:rPr>
                <a:solidFill>
                  <a:srgbClr val="0033B3"/>
                </a:solidFill>
              </a:rPr>
              <a:t>throws </a:t>
            </a:r>
            <a:r>
              <a:rPr>
                <a:solidFill>
                  <a:srgbClr val="000000"/>
                </a:solidFill>
              </a:rPr>
              <a:t>IOException </a:t>
            </a:r>
            <a:r>
              <a:t>{</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rPr i="0">
                <a:solidFill>
                  <a:srgbClr val="080808"/>
                </a:solidFill>
              </a:rPr>
              <a:t>        </a:t>
            </a:r>
            <a:r>
              <a:t>// Create a scene and place a button in the scene</a:t>
            </a:r>
          </a:p>
          <a:p>
            <a:pPr marL="0" indent="0" defTabSz="457200">
              <a:lnSpc>
                <a:spcPct val="100000"/>
              </a:lnSpc>
              <a:spcBef>
                <a:spcPts val="0"/>
              </a:spcBef>
              <a:buClrTx/>
              <a:buSzTx/>
              <a:buFontTx/>
              <a:buNone/>
              <a:defRPr sz="1800">
                <a:latin typeface="Courier New"/>
                <a:ea typeface="Courier New"/>
                <a:cs typeface="Courier New"/>
                <a:sym typeface="Courier New"/>
              </a:defRPr>
            </a:pPr>
            <a:r>
              <a:rPr i="1">
                <a:solidFill>
                  <a:srgbClr val="8C8C8C"/>
                </a:solidFill>
              </a:rPr>
              <a:t>        </a:t>
            </a:r>
            <a:r>
              <a:t>StackPane pane </a:t>
            </a:r>
            <a:r>
              <a:rPr>
                <a:solidFill>
                  <a:srgbClr val="080808"/>
                </a:solidFill>
              </a:rPr>
              <a:t>= </a:t>
            </a:r>
            <a:r>
              <a:rPr>
                <a:solidFill>
                  <a:srgbClr val="0033B3"/>
                </a:solidFill>
              </a:rPr>
              <a:t>new </a:t>
            </a:r>
            <a:r>
              <a:rPr>
                <a:solidFill>
                  <a:srgbClr val="080808"/>
                </a:solidFill>
              </a:rPr>
              <a:t>StackPane();</a:t>
            </a:r>
          </a:p>
          <a:p>
            <a:pPr marL="0" indent="0" defTabSz="457200">
              <a:lnSpc>
                <a:spcPct val="100000"/>
              </a:lnSpc>
              <a:spcBef>
                <a:spcPts val="0"/>
              </a:spcBef>
              <a:buClrTx/>
              <a:buSzTx/>
              <a:buFontTx/>
              <a:buNone/>
              <a:defRPr sz="1800">
                <a:latin typeface="Courier New"/>
                <a:ea typeface="Courier New"/>
                <a:cs typeface="Courier New"/>
                <a:sym typeface="Courier New"/>
              </a:defRPr>
            </a:pPr>
            <a:r>
              <a:rPr>
                <a:solidFill>
                  <a:srgbClr val="080808"/>
                </a:solidFill>
              </a:rPr>
              <a:t>        </a:t>
            </a:r>
            <a:r>
              <a:t>Button btOK </a:t>
            </a:r>
            <a:r>
              <a:rPr>
                <a:solidFill>
                  <a:srgbClr val="080808"/>
                </a:solidFill>
              </a:rPr>
              <a:t>= </a:t>
            </a:r>
            <a:r>
              <a:rPr>
                <a:solidFill>
                  <a:srgbClr val="0033B3"/>
                </a:solidFill>
              </a:rPr>
              <a:t>new </a:t>
            </a:r>
            <a:r>
              <a:rPr>
                <a:solidFill>
                  <a:srgbClr val="080808"/>
                </a:solidFill>
              </a:rPr>
              <a:t>Button(</a:t>
            </a:r>
            <a:r>
              <a:rPr>
                <a:solidFill>
                  <a:srgbClr val="077D16"/>
                </a:solidFill>
              </a:rPr>
              <a:t>"OK"</a:t>
            </a:r>
            <a:r>
              <a:rPr>
                <a:solidFill>
                  <a:srgbClr val="080808"/>
                </a:solidFill>
              </a:rPr>
              <a:t>);</a:t>
            </a:r>
          </a:p>
          <a:p>
            <a:pPr marL="0" indent="0" defTabSz="457200">
              <a:lnSpc>
                <a:spcPct val="100000"/>
              </a:lnSpc>
              <a:spcBef>
                <a:spcPts val="0"/>
              </a:spcBef>
              <a:buClrTx/>
              <a:buSzTx/>
              <a:buFontTx/>
              <a:buNone/>
              <a:defRPr sz="1800">
                <a:solidFill>
                  <a:srgbClr val="077D16"/>
                </a:solidFill>
                <a:latin typeface="Courier New"/>
                <a:ea typeface="Courier New"/>
                <a:cs typeface="Courier New"/>
                <a:sym typeface="Courier New"/>
              </a:defRPr>
            </a:pPr>
            <a:r>
              <a:rPr>
                <a:solidFill>
                  <a:srgbClr val="080808"/>
                </a:solidFill>
              </a:rPr>
              <a:t>        </a:t>
            </a:r>
            <a:r>
              <a:rPr>
                <a:solidFill>
                  <a:srgbClr val="000000"/>
                </a:solidFill>
              </a:rPr>
              <a:t>btOK</a:t>
            </a:r>
            <a:r>
              <a:rPr>
                <a:solidFill>
                  <a:srgbClr val="080808"/>
                </a:solidFill>
              </a:rPr>
              <a:t>.setStyle(</a:t>
            </a:r>
            <a:r>
              <a:t>"-fx-border-color: blue;"</a:t>
            </a:r>
            <a:r>
              <a:rPr>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0000"/>
                </a:solidFill>
              </a:rPr>
              <a:t>btOK</a:t>
            </a:r>
            <a: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800">
                <a:solidFill>
                  <a:srgbClr val="8C8C8C"/>
                </a:solidFill>
                <a:latin typeface="Courier New"/>
                <a:ea typeface="Courier New"/>
                <a:cs typeface="Courier New"/>
                <a:sym typeface="Courier New"/>
              </a:defRPr>
            </a:pPr>
            <a:r>
              <a:rPr>
                <a:solidFill>
                  <a:srgbClr val="080808"/>
                </a:solidFill>
              </a:rPr>
              <a:t>        </a:t>
            </a:r>
            <a:r>
              <a:rPr>
                <a:solidFill>
                  <a:srgbClr val="000000"/>
                </a:solidFill>
              </a:rPr>
              <a:t>pane</a:t>
            </a:r>
            <a:r>
              <a:rPr>
                <a:solidFill>
                  <a:srgbClr val="080808"/>
                </a:solidFill>
              </a:rPr>
              <a:t>.setRotate(</a:t>
            </a:r>
            <a:r>
              <a:rPr>
                <a:solidFill>
                  <a:srgbClr val="1750EB"/>
                </a:solidFill>
              </a:rPr>
              <a:t>45</a:t>
            </a:r>
            <a:r>
              <a:rPr>
                <a:solidFill>
                  <a:srgbClr val="080808"/>
                </a:solidFill>
              </a:rPr>
              <a:t>); </a:t>
            </a:r>
            <a:r>
              <a:rPr i="1"/>
              <a:t>// Rotate pane 45 degrees</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i="1">
                <a:solidFill>
                  <a:srgbClr val="8C8C8C"/>
                </a:solidFill>
              </a:rPr>
              <a:t>        </a:t>
            </a:r>
            <a:r>
              <a:rPr>
                <a:solidFill>
                  <a:srgbClr val="000000"/>
                </a:solidFill>
              </a:rPr>
              <a:t>pane</a:t>
            </a:r>
            <a:r>
              <a:t>.setStyle(</a:t>
            </a:r>
          </a:p>
          <a:p>
            <a:pPr marL="0" indent="0" defTabSz="457200">
              <a:lnSpc>
                <a:spcPct val="100000"/>
              </a:lnSpc>
              <a:spcBef>
                <a:spcPts val="0"/>
              </a:spcBef>
              <a:buClrTx/>
              <a:buSzTx/>
              <a:buFontTx/>
              <a:buNone/>
              <a:defRPr sz="1800">
                <a:solidFill>
                  <a:srgbClr val="077D16"/>
                </a:solidFill>
                <a:latin typeface="Courier New"/>
                <a:ea typeface="Courier New"/>
                <a:cs typeface="Courier New"/>
                <a:sym typeface="Courier New"/>
              </a:defRPr>
            </a:pPr>
            <a:r>
              <a:rPr>
                <a:solidFill>
                  <a:srgbClr val="080808"/>
                </a:solidFill>
              </a:rPr>
              <a:t>                </a:t>
            </a:r>
            <a:r>
              <a:t>"-fx-border-color: red; -fx-background-color: lightgray;"</a:t>
            </a:r>
            <a:r>
              <a:rPr>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800">
                <a:latin typeface="Courier New"/>
                <a:ea typeface="Courier New"/>
                <a:cs typeface="Courier New"/>
                <a:sym typeface="Courier New"/>
              </a:defRPr>
            </a:pPr>
            <a:r>
              <a:rPr>
                <a:solidFill>
                  <a:srgbClr val="080808"/>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 </a:t>
            </a:r>
            <a:r>
              <a:rPr>
                <a:solidFill>
                  <a:srgbClr val="1750EB"/>
                </a:solidFill>
              </a:rPr>
              <a:t>200</a:t>
            </a:r>
            <a:r>
              <a:rPr>
                <a:solidFill>
                  <a:srgbClr val="080808"/>
                </a:solidFill>
              </a:rPr>
              <a:t>, </a:t>
            </a:r>
            <a:r>
              <a:rPr>
                <a:solidFill>
                  <a:srgbClr val="1750EB"/>
                </a:solidFill>
              </a:rPr>
              <a:t>250</a:t>
            </a:r>
            <a:r>
              <a:rPr>
                <a:solidFill>
                  <a:srgbClr val="080808"/>
                </a:solidFill>
              </a:rPr>
              <a:t>);</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t>        primaryStage.setTitle(</a:t>
            </a:r>
            <a:r>
              <a:rPr>
                <a:solidFill>
                  <a:srgbClr val="077D16"/>
                </a:solidFill>
              </a:rPr>
              <a:t>"NodeStyleRotateDemo"</a:t>
            </a:r>
            <a:r>
              <a:t>); </a:t>
            </a:r>
            <a:r>
              <a:rPr i="1">
                <a:solidFill>
                  <a:srgbClr val="8C8C8C"/>
                </a:solidFill>
              </a:rPr>
              <a:t>// Set the stage title</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endParaRPr i="1">
              <a:solidFill>
                <a:srgbClr val="8C8C8C"/>
              </a:solidFill>
            </a:endParaRPr>
          </a:p>
          <a:p>
            <a:pPr marL="0" indent="0" defTabSz="457200">
              <a:lnSpc>
                <a:spcPct val="100000"/>
              </a:lnSpc>
              <a:spcBef>
                <a:spcPts val="0"/>
              </a:spcBef>
              <a:buClrTx/>
              <a:buSzTx/>
              <a:buFontTx/>
              <a:buNone/>
              <a:defRPr sz="1800" i="1">
                <a:solidFill>
                  <a:srgbClr val="8C8C8C"/>
                </a:solidFill>
                <a:latin typeface="Courier New"/>
                <a:ea typeface="Courier New"/>
                <a:cs typeface="Courier New"/>
                <a:sym typeface="Courier New"/>
              </a:defRPr>
            </a:pPr>
            <a:r>
              <a:t>    </a:t>
            </a:r>
            <a:r>
              <a:rPr i="0">
                <a:solidFill>
                  <a:srgbClr val="080808"/>
                </a:solidFill>
              </a:rPr>
              <a:t>}</a:t>
            </a:r>
          </a:p>
          <a:p>
            <a:pPr marL="0" indent="0" defTabSz="457200">
              <a:lnSpc>
                <a:spcPct val="100000"/>
              </a:lnSpc>
              <a:spcBef>
                <a:spcPts val="0"/>
              </a:spcBef>
              <a:buClrTx/>
              <a:buSzTx/>
              <a:buFontTx/>
              <a:buNone/>
              <a:defRPr sz="18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t>    </a:t>
            </a:r>
            <a:r>
              <a:rPr i="1"/>
              <a:t>launch</a:t>
            </a:r>
            <a:r>
              <a:t>(args);</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800">
                <a:solidFill>
                  <a:srgbClr val="080808"/>
                </a:solidFill>
                <a:latin typeface="Courier New"/>
                <a:ea typeface="Courier New"/>
                <a:cs typeface="Courier New"/>
                <a:sym typeface="Courier New"/>
              </a:defRPr>
            </a:pPr>
            <a:endParaRPr/>
          </a:p>
        </p:txBody>
      </p:sp>
      <p:grpSp>
        <p:nvGrpSpPr>
          <p:cNvPr id="184" name="Group">
            <a:hlinkClick r:id="rId2"/>
          </p:cNvPr>
          <p:cNvGrpSpPr/>
          <p:nvPr/>
        </p:nvGrpSpPr>
        <p:grpSpPr>
          <a:xfrm>
            <a:off x="19103751" y="11947601"/>
            <a:ext cx="3710718" cy="636580"/>
            <a:chOff x="0" y="0"/>
            <a:chExt cx="3710716" cy="636578"/>
          </a:xfrm>
        </p:grpSpPr>
        <p:sp>
          <p:nvSpPr>
            <p:cNvPr id="182"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83"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NodeStyleRotateDemo</a:t>
              </a:r>
            </a:p>
          </p:txBody>
        </p:sp>
      </p:grpSp>
      <p:pic>
        <p:nvPicPr>
          <p:cNvPr id="185" name="Screen Shot 2022-04-17 at 15.53.33.png" descr="Screen Shot 2022-04-17 at 15.53.33.png"/>
          <p:cNvPicPr>
            <a:picLocks noChangeAspect="1"/>
          </p:cNvPicPr>
          <p:nvPr/>
        </p:nvPicPr>
        <p:blipFill>
          <a:blip r:embed="rId3"/>
          <a:stretch>
            <a:fillRect/>
          </a:stretch>
        </p:blipFill>
        <p:spPr>
          <a:xfrm>
            <a:off x="16901715" y="4640285"/>
            <a:ext cx="3962401" cy="4953001"/>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olor Sınıfı"/>
          <p:cNvSpPr txBox="1">
            <a:spLocks noGrp="1"/>
          </p:cNvSpPr>
          <p:nvPr>
            <p:ph type="title"/>
          </p:nvPr>
        </p:nvSpPr>
        <p:spPr>
          <a:prstGeom prst="rect">
            <a:avLst/>
          </a:prstGeom>
        </p:spPr>
        <p:txBody>
          <a:bodyPr/>
          <a:lstStyle/>
          <a:p>
            <a:r>
              <a:rPr dirty="0"/>
              <a:t>Color </a:t>
            </a:r>
            <a:r>
              <a:rPr lang="en-US" dirty="0"/>
              <a:t>Class</a:t>
            </a:r>
            <a:endParaRPr dirty="0"/>
          </a:p>
        </p:txBody>
      </p:sp>
      <p:sp>
        <p:nvSpPr>
          <p:cNvPr id="188" name="Color özelliklerini ve metotlarını inceleyelim."/>
          <p:cNvSpPr txBox="1">
            <a:spLocks noGrp="1"/>
          </p:cNvSpPr>
          <p:nvPr>
            <p:ph type="body" idx="1"/>
          </p:nvPr>
        </p:nvSpPr>
        <p:spPr>
          <a:prstGeom prst="rect">
            <a:avLst/>
          </a:prstGeom>
        </p:spPr>
        <p:txBody>
          <a:bodyPr/>
          <a:lstStyle/>
          <a:p>
            <a:r>
              <a:rPr lang="en-US" dirty="0"/>
              <a:t>Let's examine the color properties and methods.</a:t>
            </a:r>
            <a:endParaRPr dirty="0"/>
          </a:p>
        </p:txBody>
      </p:sp>
      <p:pic>
        <p:nvPicPr>
          <p:cNvPr id="189" name="Screen Shot 2022-04-17 at 16.01.35.png" descr="Screen Shot 2022-04-17 at 16.01.35.png"/>
          <p:cNvPicPr>
            <a:picLocks noChangeAspect="1"/>
          </p:cNvPicPr>
          <p:nvPr/>
        </p:nvPicPr>
        <p:blipFill>
          <a:blip r:embed="rId2"/>
          <a:stretch>
            <a:fillRect/>
          </a:stretch>
        </p:blipFill>
        <p:spPr>
          <a:xfrm>
            <a:off x="2975586" y="3905672"/>
            <a:ext cx="18432828" cy="9253534"/>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ont Sınıfı"/>
          <p:cNvSpPr txBox="1">
            <a:spLocks noGrp="1"/>
          </p:cNvSpPr>
          <p:nvPr>
            <p:ph type="title"/>
          </p:nvPr>
        </p:nvSpPr>
        <p:spPr>
          <a:prstGeom prst="rect">
            <a:avLst/>
          </a:prstGeom>
        </p:spPr>
        <p:txBody>
          <a:bodyPr/>
          <a:lstStyle/>
          <a:p>
            <a:r>
              <a:rPr dirty="0"/>
              <a:t>Font </a:t>
            </a:r>
            <a:r>
              <a:rPr lang="en-US" dirty="0"/>
              <a:t>Class</a:t>
            </a:r>
            <a:endParaRPr dirty="0"/>
          </a:p>
        </p:txBody>
      </p:sp>
      <p:sp>
        <p:nvSpPr>
          <p:cNvPr id="192" name="Font özelliklerini ve metotlarını inceleyelim."/>
          <p:cNvSpPr txBox="1">
            <a:spLocks noGrp="1"/>
          </p:cNvSpPr>
          <p:nvPr>
            <p:ph type="body" idx="1"/>
          </p:nvPr>
        </p:nvSpPr>
        <p:spPr>
          <a:prstGeom prst="rect">
            <a:avLst/>
          </a:prstGeom>
        </p:spPr>
        <p:txBody>
          <a:bodyPr/>
          <a:lstStyle/>
          <a:p>
            <a:r>
              <a:rPr lang="en-US" dirty="0"/>
              <a:t>Let's examine font properties and methods.</a:t>
            </a:r>
            <a:endParaRPr dirty="0"/>
          </a:p>
        </p:txBody>
      </p:sp>
      <p:pic>
        <p:nvPicPr>
          <p:cNvPr id="193" name="Screen Shot 2022-04-17 at 16.03.53.png" descr="Screen Shot 2022-04-17 at 16.03.53.png"/>
          <p:cNvPicPr>
            <a:picLocks noChangeAspect="1"/>
          </p:cNvPicPr>
          <p:nvPr/>
        </p:nvPicPr>
        <p:blipFill>
          <a:blip r:embed="rId2"/>
          <a:stretch>
            <a:fillRect/>
          </a:stretch>
        </p:blipFill>
        <p:spPr>
          <a:xfrm>
            <a:off x="3286545" y="4121696"/>
            <a:ext cx="17810910" cy="8574899"/>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Font"/>
          <p:cNvSpPr txBox="1">
            <a:spLocks noGrp="1"/>
          </p:cNvSpPr>
          <p:nvPr>
            <p:ph type="title"/>
          </p:nvPr>
        </p:nvSpPr>
        <p:spPr>
          <a:prstGeom prst="rect">
            <a:avLst/>
          </a:prstGeom>
        </p:spPr>
        <p:txBody>
          <a:bodyPr/>
          <a:lstStyle/>
          <a:p>
            <a:r>
              <a:t>Font</a:t>
            </a:r>
          </a:p>
        </p:txBody>
      </p:sp>
      <p:sp>
        <p:nvSpPr>
          <p:cNvPr id="196" name="import javafx.application.Application;…"/>
          <p:cNvSpPr txBox="1">
            <a:spLocks noGrp="1"/>
          </p:cNvSpPr>
          <p:nvPr>
            <p:ph type="body" idx="1"/>
          </p:nvPr>
        </p:nvSpPr>
        <p:spPr>
          <a:prstGeom prst="rect">
            <a:avLst/>
          </a:prstGeom>
        </p:spPr>
        <p:txBody>
          <a:bodyPr/>
          <a:lstStyle/>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javafx.scene.layout.Pane</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javafx.scene.layout.StackPane</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javafx.scene.shape.Circle</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javafx.scene.text.FontPosture</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javafx.scene.text.FontWeight</a:t>
            </a:r>
            <a:r>
              <a:rPr>
                <a:solidFill>
                  <a:srgbClr val="080808"/>
                </a:solidFill>
              </a:rPr>
              <a:t>;</a:t>
            </a: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endParaRPr>
              <a:solidFill>
                <a:srgbClr val="080808"/>
              </a:solidFill>
            </a:endParaRP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endParaRPr>
              <a:solidFill>
                <a:srgbClr val="080808"/>
              </a:solidFill>
            </a:endParaRPr>
          </a:p>
          <a:p>
            <a:pPr marL="0" indent="0" defTabSz="370331">
              <a:lnSpc>
                <a:spcPct val="100000"/>
              </a:lnSpc>
              <a:spcBef>
                <a:spcPts val="0"/>
              </a:spcBef>
              <a:buClrTx/>
              <a:buSzTx/>
              <a:buFontTx/>
              <a:buNone/>
              <a:defRPr sz="1377">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70331">
              <a:lnSpc>
                <a:spcPct val="100000"/>
              </a:lnSpc>
              <a:spcBef>
                <a:spcPts val="0"/>
              </a:spcBef>
              <a:buClrTx/>
              <a:buSzTx/>
              <a:buFontTx/>
              <a:buNone/>
              <a:defRPr sz="1377">
                <a:solidFill>
                  <a:srgbClr val="9E880C"/>
                </a:solidFill>
                <a:latin typeface="Courier New"/>
                <a:ea typeface="Courier New"/>
                <a:cs typeface="Courier New"/>
                <a:sym typeface="Courier New"/>
              </a:defRPr>
            </a:pPr>
            <a:r>
              <a:rPr>
                <a:solidFill>
                  <a:srgbClr val="080808"/>
                </a:solidFill>
              </a:rPr>
              <a:t>    </a:t>
            </a:r>
            <a:r>
              <a:t>@Override</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start</a:t>
            </a:r>
            <a:r>
              <a:t>(</a:t>
            </a:r>
            <a:r>
              <a:rPr>
                <a:solidFill>
                  <a:srgbClr val="000000"/>
                </a:solidFill>
              </a:rPr>
              <a:t>Stage </a:t>
            </a:r>
            <a:r>
              <a:t>primaryStage) </a:t>
            </a:r>
            <a:r>
              <a:rPr>
                <a:solidFill>
                  <a:srgbClr val="0033B3"/>
                </a:solidFill>
              </a:rPr>
              <a:t>throws </a:t>
            </a:r>
            <a:r>
              <a:rPr>
                <a:solidFill>
                  <a:srgbClr val="000000"/>
                </a:solidFill>
              </a:rPr>
              <a:t>IOException </a:t>
            </a:r>
            <a:r>
              <a:t>{</a:t>
            </a:r>
          </a:p>
          <a:p>
            <a:pPr marL="0" indent="0" defTabSz="370331">
              <a:lnSpc>
                <a:spcPct val="100000"/>
              </a:lnSpc>
              <a:spcBef>
                <a:spcPts val="0"/>
              </a:spcBef>
              <a:buClrTx/>
              <a:buSzTx/>
              <a:buFontTx/>
              <a:buNone/>
              <a:defRPr sz="1377" i="1">
                <a:solidFill>
                  <a:srgbClr val="8C8C8C"/>
                </a:solidFill>
                <a:latin typeface="Courier New"/>
                <a:ea typeface="Courier New"/>
                <a:cs typeface="Courier New"/>
                <a:sym typeface="Courier New"/>
              </a:defRPr>
            </a:pPr>
            <a:r>
              <a:rPr i="0">
                <a:solidFill>
                  <a:srgbClr val="080808"/>
                </a:solidFill>
              </a:rPr>
              <a:t>        </a:t>
            </a:r>
            <a:r>
              <a:t>// Create a pane to hold the circle</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rPr i="1">
                <a:solidFill>
                  <a:srgbClr val="8C8C8C"/>
                </a:solidFill>
              </a:rPr>
              <a:t>        </a:t>
            </a:r>
            <a:r>
              <a:rPr>
                <a:solidFill>
                  <a:srgbClr val="000000"/>
                </a:solidFill>
              </a:rPr>
              <a:t>Pane pane </a:t>
            </a:r>
            <a:r>
              <a:t>= </a:t>
            </a:r>
            <a:r>
              <a:rPr>
                <a:solidFill>
                  <a:srgbClr val="0033B3"/>
                </a:solidFill>
              </a:rPr>
              <a:t>new </a:t>
            </a:r>
            <a:r>
              <a:t>StackPane();</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endParaRPr/>
          </a:p>
          <a:p>
            <a:pPr marL="0" indent="0" defTabSz="370331">
              <a:lnSpc>
                <a:spcPct val="100000"/>
              </a:lnSpc>
              <a:spcBef>
                <a:spcPts val="0"/>
              </a:spcBef>
              <a:buClrTx/>
              <a:buSzTx/>
              <a:buFontTx/>
              <a:buNone/>
              <a:defRPr sz="1377" i="1">
                <a:solidFill>
                  <a:srgbClr val="8C8C8C"/>
                </a:solidFill>
                <a:latin typeface="Courier New"/>
                <a:ea typeface="Courier New"/>
                <a:cs typeface="Courier New"/>
                <a:sym typeface="Courier New"/>
              </a:defRPr>
            </a:pPr>
            <a:r>
              <a:rPr i="0">
                <a:solidFill>
                  <a:srgbClr val="080808"/>
                </a:solidFill>
              </a:rPr>
              <a:t>        </a:t>
            </a:r>
            <a:r>
              <a:t>// Create a circle and set its properties</a:t>
            </a:r>
          </a:p>
          <a:p>
            <a:pPr marL="0" indent="0" defTabSz="370331">
              <a:lnSpc>
                <a:spcPct val="100000"/>
              </a:lnSpc>
              <a:spcBef>
                <a:spcPts val="0"/>
              </a:spcBef>
              <a:buClrTx/>
              <a:buSzTx/>
              <a:buFontTx/>
              <a:buNone/>
              <a:defRPr sz="1377">
                <a:latin typeface="Courier New"/>
                <a:ea typeface="Courier New"/>
                <a:cs typeface="Courier New"/>
                <a:sym typeface="Courier New"/>
              </a:defRPr>
            </a:pPr>
            <a:r>
              <a:rPr i="1">
                <a:solidFill>
                  <a:srgbClr val="8C8C8C"/>
                </a:solidFill>
              </a:rPr>
              <a:t>        </a:t>
            </a:r>
            <a:r>
              <a:t>Circle circle </a:t>
            </a:r>
            <a:r>
              <a:rPr>
                <a:solidFill>
                  <a:srgbClr val="080808"/>
                </a:solidFill>
              </a:rPr>
              <a:t>= </a:t>
            </a:r>
            <a:r>
              <a:rPr>
                <a:solidFill>
                  <a:srgbClr val="0033B3"/>
                </a:solidFill>
              </a:rPr>
              <a:t>new </a:t>
            </a:r>
            <a:r>
              <a:rPr>
                <a:solidFill>
                  <a:srgbClr val="080808"/>
                </a:solidFill>
              </a:rPr>
              <a:t>Circle();</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t>        </a:t>
            </a:r>
            <a:r>
              <a:rPr>
                <a:solidFill>
                  <a:srgbClr val="000000"/>
                </a:solidFill>
              </a:rPr>
              <a:t>circle</a:t>
            </a:r>
            <a:r>
              <a:t>.setRadius(</a:t>
            </a:r>
            <a:r>
              <a:rPr>
                <a:solidFill>
                  <a:srgbClr val="1750EB"/>
                </a:solidFill>
              </a:rPr>
              <a:t>50</a:t>
            </a:r>
            <a:r>
              <a:t>);</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t>        </a:t>
            </a:r>
            <a:r>
              <a:rPr>
                <a:solidFill>
                  <a:srgbClr val="000000"/>
                </a:solidFill>
              </a:rPr>
              <a:t>circle</a:t>
            </a:r>
            <a:r>
              <a:t>.setStroke(</a:t>
            </a:r>
            <a:r>
              <a:rPr>
                <a:solidFill>
                  <a:srgbClr val="000000"/>
                </a:solidFill>
              </a:rPr>
              <a:t>Color</a:t>
            </a:r>
            <a:r>
              <a:t>.</a:t>
            </a:r>
            <a:r>
              <a:rPr i="1">
                <a:solidFill>
                  <a:srgbClr val="872094"/>
                </a:solidFill>
              </a:rPr>
              <a:t>BLACK</a:t>
            </a:r>
            <a:r>
              <a:t>);</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t>        </a:t>
            </a:r>
            <a:r>
              <a:rPr>
                <a:solidFill>
                  <a:srgbClr val="000000"/>
                </a:solidFill>
              </a:rPr>
              <a:t>circle</a:t>
            </a:r>
            <a:r>
              <a:t>.setFill(</a:t>
            </a:r>
            <a:r>
              <a:rPr>
                <a:solidFill>
                  <a:srgbClr val="0033B3"/>
                </a:solidFill>
              </a:rPr>
              <a:t>new </a:t>
            </a:r>
            <a:r>
              <a:t>Color(</a:t>
            </a:r>
            <a:r>
              <a:rPr>
                <a:solidFill>
                  <a:srgbClr val="1750EB"/>
                </a:solidFill>
              </a:rPr>
              <a:t>0.5</a:t>
            </a:r>
            <a:r>
              <a:t>, </a:t>
            </a:r>
            <a:r>
              <a:rPr>
                <a:solidFill>
                  <a:srgbClr val="1750EB"/>
                </a:solidFill>
              </a:rPr>
              <a:t>0.5</a:t>
            </a:r>
            <a:r>
              <a:t>, </a:t>
            </a:r>
            <a:r>
              <a:rPr>
                <a:solidFill>
                  <a:srgbClr val="1750EB"/>
                </a:solidFill>
              </a:rPr>
              <a:t>0.5</a:t>
            </a:r>
            <a:r>
              <a:t>, </a:t>
            </a:r>
            <a:r>
              <a:rPr>
                <a:solidFill>
                  <a:srgbClr val="1750EB"/>
                </a:solidFill>
              </a:rPr>
              <a:t>0.1</a:t>
            </a:r>
            <a:r>
              <a:t>));</a:t>
            </a:r>
          </a:p>
          <a:p>
            <a:pPr marL="0" indent="0" defTabSz="370331">
              <a:lnSpc>
                <a:spcPct val="100000"/>
              </a:lnSpc>
              <a:spcBef>
                <a:spcPts val="0"/>
              </a:spcBef>
              <a:buClrTx/>
              <a:buSzTx/>
              <a:buFontTx/>
              <a:buNone/>
              <a:defRPr sz="1377">
                <a:solidFill>
                  <a:srgbClr val="8C8C8C"/>
                </a:solidFill>
                <a:latin typeface="Courier New"/>
                <a:ea typeface="Courier New"/>
                <a:cs typeface="Courier New"/>
                <a:sym typeface="Courier New"/>
              </a:defRPr>
            </a:pPr>
            <a:r>
              <a:rPr>
                <a:solidFill>
                  <a:srgbClr val="080808"/>
                </a:solidFill>
              </a:rPr>
              <a:t>        </a:t>
            </a:r>
            <a:r>
              <a:rPr>
                <a:solidFill>
                  <a:srgbClr val="000000"/>
                </a:solidFill>
              </a:rPr>
              <a:t>pane</a:t>
            </a:r>
            <a:r>
              <a:rPr>
                <a:solidFill>
                  <a:srgbClr val="080808"/>
                </a:solidFill>
              </a:rPr>
              <a:t>.getChildren().add(</a:t>
            </a:r>
            <a:r>
              <a:rPr>
                <a:solidFill>
                  <a:srgbClr val="000000"/>
                </a:solidFill>
              </a:rPr>
              <a:t>circle</a:t>
            </a:r>
            <a:r>
              <a:rPr>
                <a:solidFill>
                  <a:srgbClr val="080808"/>
                </a:solidFill>
              </a:rPr>
              <a:t>); </a:t>
            </a:r>
            <a:r>
              <a:rPr i="1"/>
              <a:t>// Add circle to the pane</a:t>
            </a:r>
          </a:p>
          <a:p>
            <a:pPr marL="0" indent="0" defTabSz="370331">
              <a:lnSpc>
                <a:spcPct val="100000"/>
              </a:lnSpc>
              <a:spcBef>
                <a:spcPts val="0"/>
              </a:spcBef>
              <a:buClrTx/>
              <a:buSzTx/>
              <a:buFontTx/>
              <a:buNone/>
              <a:defRPr sz="1377" i="1">
                <a:solidFill>
                  <a:srgbClr val="8C8C8C"/>
                </a:solidFill>
                <a:latin typeface="Courier New"/>
                <a:ea typeface="Courier New"/>
                <a:cs typeface="Courier New"/>
                <a:sym typeface="Courier New"/>
              </a:defRPr>
            </a:pPr>
            <a:endParaRPr i="1"/>
          </a:p>
          <a:p>
            <a:pPr marL="0" indent="0" defTabSz="370331">
              <a:lnSpc>
                <a:spcPct val="100000"/>
              </a:lnSpc>
              <a:spcBef>
                <a:spcPts val="0"/>
              </a:spcBef>
              <a:buClrTx/>
              <a:buSzTx/>
              <a:buFontTx/>
              <a:buNone/>
              <a:defRPr sz="1377" i="1">
                <a:solidFill>
                  <a:srgbClr val="8C8C8C"/>
                </a:solidFill>
                <a:latin typeface="Courier New"/>
                <a:ea typeface="Courier New"/>
                <a:cs typeface="Courier New"/>
                <a:sym typeface="Courier New"/>
              </a:defRPr>
            </a:pPr>
            <a:r>
              <a:t>        // Create a label and set its properties</a:t>
            </a:r>
          </a:p>
          <a:p>
            <a:pPr marL="0" indent="0" defTabSz="370331">
              <a:lnSpc>
                <a:spcPct val="100000"/>
              </a:lnSpc>
              <a:spcBef>
                <a:spcPts val="0"/>
              </a:spcBef>
              <a:buClrTx/>
              <a:buSzTx/>
              <a:buFontTx/>
              <a:buNone/>
              <a:defRPr sz="1377">
                <a:latin typeface="Courier New"/>
                <a:ea typeface="Courier New"/>
                <a:cs typeface="Courier New"/>
                <a:sym typeface="Courier New"/>
              </a:defRPr>
            </a:pPr>
            <a:r>
              <a:rPr i="1">
                <a:solidFill>
                  <a:srgbClr val="8C8C8C"/>
                </a:solidFill>
              </a:rPr>
              <a:t>        </a:t>
            </a:r>
            <a:r>
              <a:t>Label label </a:t>
            </a:r>
            <a:r>
              <a:rPr>
                <a:solidFill>
                  <a:srgbClr val="080808"/>
                </a:solidFill>
              </a:rPr>
              <a:t>= </a:t>
            </a:r>
            <a:r>
              <a:rPr>
                <a:solidFill>
                  <a:srgbClr val="0033B3"/>
                </a:solidFill>
              </a:rPr>
              <a:t>new </a:t>
            </a:r>
            <a:r>
              <a:rPr>
                <a:solidFill>
                  <a:srgbClr val="080808"/>
                </a:solidFill>
              </a:rPr>
              <a:t>Label(</a:t>
            </a:r>
            <a:r>
              <a:rPr>
                <a:solidFill>
                  <a:srgbClr val="077D16"/>
                </a:solidFill>
              </a:rPr>
              <a:t>"JavaFX"</a:t>
            </a:r>
            <a:r>
              <a:rPr>
                <a:solidFill>
                  <a:srgbClr val="080808"/>
                </a:solidFill>
              </a:rPr>
              <a:t>);</a:t>
            </a:r>
          </a:p>
          <a:p>
            <a:pPr marL="0" indent="0" defTabSz="370331">
              <a:lnSpc>
                <a:spcPct val="100000"/>
              </a:lnSpc>
              <a:spcBef>
                <a:spcPts val="0"/>
              </a:spcBef>
              <a:buClrTx/>
              <a:buSzTx/>
              <a:buFontTx/>
              <a:buNone/>
              <a:defRPr sz="1377">
                <a:solidFill>
                  <a:srgbClr val="077D16"/>
                </a:solidFill>
                <a:latin typeface="Courier New"/>
                <a:ea typeface="Courier New"/>
                <a:cs typeface="Courier New"/>
                <a:sym typeface="Courier New"/>
              </a:defRPr>
            </a:pPr>
            <a:r>
              <a:rPr>
                <a:solidFill>
                  <a:srgbClr val="080808"/>
                </a:solidFill>
              </a:rPr>
              <a:t>        </a:t>
            </a:r>
            <a:r>
              <a:rPr>
                <a:solidFill>
                  <a:srgbClr val="000000"/>
                </a:solidFill>
              </a:rPr>
              <a:t>label</a:t>
            </a:r>
            <a:r>
              <a:rPr>
                <a:solidFill>
                  <a:srgbClr val="080808"/>
                </a:solidFill>
              </a:rPr>
              <a:t>.setFont(</a:t>
            </a:r>
            <a:r>
              <a:rPr>
                <a:solidFill>
                  <a:srgbClr val="000000"/>
                </a:solidFill>
              </a:rPr>
              <a:t>Font</a:t>
            </a:r>
            <a:r>
              <a:rPr>
                <a:solidFill>
                  <a:srgbClr val="080808"/>
                </a:solidFill>
              </a:rPr>
              <a:t>.</a:t>
            </a:r>
            <a:r>
              <a:rPr i="1">
                <a:solidFill>
                  <a:srgbClr val="080808"/>
                </a:solidFill>
              </a:rPr>
              <a:t>font</a:t>
            </a:r>
            <a:r>
              <a:rPr>
                <a:solidFill>
                  <a:srgbClr val="080808"/>
                </a:solidFill>
              </a:rPr>
              <a:t>(</a:t>
            </a:r>
            <a:r>
              <a:t>"Times New Roman"</a:t>
            </a:r>
            <a:r>
              <a:rPr>
                <a:solidFill>
                  <a:srgbClr val="080808"/>
                </a:solidFill>
              </a:rPr>
              <a:t>,</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t>                </a:t>
            </a:r>
            <a:r>
              <a:rPr>
                <a:solidFill>
                  <a:srgbClr val="000000"/>
                </a:solidFill>
              </a:rPr>
              <a:t>FontWeight</a:t>
            </a:r>
            <a:r>
              <a:t>.</a:t>
            </a:r>
            <a:r>
              <a:rPr i="1">
                <a:solidFill>
                  <a:srgbClr val="872094"/>
                </a:solidFill>
              </a:rPr>
              <a:t>BOLD</a:t>
            </a:r>
            <a:r>
              <a:t>, </a:t>
            </a:r>
            <a:r>
              <a:rPr>
                <a:solidFill>
                  <a:srgbClr val="000000"/>
                </a:solidFill>
              </a:rPr>
              <a:t>FontPosture</a:t>
            </a:r>
            <a:r>
              <a:t>.</a:t>
            </a:r>
            <a:r>
              <a:rPr i="1">
                <a:solidFill>
                  <a:srgbClr val="872094"/>
                </a:solidFill>
              </a:rPr>
              <a:t>ITALIC</a:t>
            </a:r>
            <a:r>
              <a:t>, </a:t>
            </a:r>
            <a:r>
              <a:rPr>
                <a:solidFill>
                  <a:srgbClr val="1750EB"/>
                </a:solidFill>
              </a:rPr>
              <a:t>20</a:t>
            </a:r>
            <a:r>
              <a:t>));</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0000"/>
                </a:solidFill>
              </a:rPr>
              <a:t>label</a:t>
            </a:r>
            <a:r>
              <a:t>);</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endParaRPr/>
          </a:p>
          <a:p>
            <a:pPr marL="0" indent="0" defTabSz="370331">
              <a:lnSpc>
                <a:spcPct val="100000"/>
              </a:lnSpc>
              <a:spcBef>
                <a:spcPts val="0"/>
              </a:spcBef>
              <a:buClrTx/>
              <a:buSzTx/>
              <a:buFontTx/>
              <a:buNone/>
              <a:defRPr sz="1377"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370331">
              <a:lnSpc>
                <a:spcPct val="100000"/>
              </a:lnSpc>
              <a:spcBef>
                <a:spcPts val="0"/>
              </a:spcBef>
              <a:buClrTx/>
              <a:buSzTx/>
              <a:buFontTx/>
              <a:buNone/>
              <a:defRPr sz="1377">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t>        primaryStage.setTitle(</a:t>
            </a:r>
            <a:r>
              <a:rPr>
                <a:solidFill>
                  <a:srgbClr val="077D16"/>
                </a:solidFill>
              </a:rPr>
              <a:t>"FontDemo"</a:t>
            </a:r>
            <a:r>
              <a:t>); </a:t>
            </a:r>
            <a:r>
              <a:rPr i="1">
                <a:solidFill>
                  <a:srgbClr val="8C8C8C"/>
                </a:solidFill>
              </a:rPr>
              <a:t>// Set the stage title</a:t>
            </a:r>
          </a:p>
          <a:p>
            <a:pPr marL="0" indent="0" defTabSz="370331">
              <a:lnSpc>
                <a:spcPct val="100000"/>
              </a:lnSpc>
              <a:spcBef>
                <a:spcPts val="0"/>
              </a:spcBef>
              <a:buClrTx/>
              <a:buSzTx/>
              <a:buFontTx/>
              <a:buNone/>
              <a:defRPr sz="1377"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370331">
              <a:lnSpc>
                <a:spcPct val="100000"/>
              </a:lnSpc>
              <a:spcBef>
                <a:spcPts val="0"/>
              </a:spcBef>
              <a:buClrTx/>
              <a:buSzTx/>
              <a:buFontTx/>
              <a:buNone/>
              <a:defRPr sz="1377" i="1">
                <a:solidFill>
                  <a:srgbClr val="8C8C8C"/>
                </a:solidFill>
                <a:latin typeface="Courier New"/>
                <a:ea typeface="Courier New"/>
                <a:cs typeface="Courier New"/>
                <a:sym typeface="Courier New"/>
              </a:defRPr>
            </a:pPr>
            <a:endParaRPr i="1">
              <a:solidFill>
                <a:srgbClr val="8C8C8C"/>
              </a:solidFill>
            </a:endParaRPr>
          </a:p>
          <a:p>
            <a:pPr marL="0" indent="0" defTabSz="370331">
              <a:lnSpc>
                <a:spcPct val="100000"/>
              </a:lnSpc>
              <a:spcBef>
                <a:spcPts val="0"/>
              </a:spcBef>
              <a:buClrTx/>
              <a:buSzTx/>
              <a:buFontTx/>
              <a:buNone/>
              <a:defRPr sz="1377" i="1">
                <a:solidFill>
                  <a:srgbClr val="8C8C8C"/>
                </a:solidFill>
                <a:latin typeface="Courier New"/>
                <a:ea typeface="Courier New"/>
                <a:cs typeface="Courier New"/>
                <a:sym typeface="Courier New"/>
              </a:defRPr>
            </a:pPr>
            <a:r>
              <a:t>    </a:t>
            </a:r>
            <a:r>
              <a:rPr i="0">
                <a:solidFill>
                  <a:srgbClr val="080808"/>
                </a:solidFill>
              </a:rPr>
              <a:t>}</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endParaRPr i="0">
              <a:solidFill>
                <a:srgbClr val="080808"/>
              </a:solidFill>
            </a:endParaRPr>
          </a:p>
          <a:p>
            <a:pPr marL="0" indent="0" defTabSz="370331">
              <a:lnSpc>
                <a:spcPct val="100000"/>
              </a:lnSpc>
              <a:spcBef>
                <a:spcPts val="0"/>
              </a:spcBef>
              <a:buClrTx/>
              <a:buSzTx/>
              <a:buFontTx/>
              <a:buNone/>
              <a:defRPr sz="1377">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t>        </a:t>
            </a:r>
            <a:r>
              <a:rPr i="1"/>
              <a:t>launch</a:t>
            </a:r>
            <a:r>
              <a:t>(args);</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t>    }</a:t>
            </a:r>
          </a:p>
          <a:p>
            <a:pPr marL="0" indent="0" defTabSz="370331">
              <a:lnSpc>
                <a:spcPct val="100000"/>
              </a:lnSpc>
              <a:spcBef>
                <a:spcPts val="0"/>
              </a:spcBef>
              <a:buClrTx/>
              <a:buSzTx/>
              <a:buFontTx/>
              <a:buNone/>
              <a:defRPr sz="1377">
                <a:solidFill>
                  <a:srgbClr val="080808"/>
                </a:solidFill>
                <a:latin typeface="Courier New"/>
                <a:ea typeface="Courier New"/>
                <a:cs typeface="Courier New"/>
                <a:sym typeface="Courier New"/>
              </a:defRPr>
            </a:pPr>
            <a:r>
              <a:t>}</a:t>
            </a:r>
          </a:p>
          <a:p>
            <a:pPr marL="0" indent="0" defTabSz="370331">
              <a:lnSpc>
                <a:spcPct val="100000"/>
              </a:lnSpc>
              <a:spcBef>
                <a:spcPts val="0"/>
              </a:spcBef>
              <a:buClrTx/>
              <a:buSzTx/>
              <a:buFontTx/>
              <a:buNone/>
              <a:defRPr sz="1053">
                <a:solidFill>
                  <a:srgbClr val="080808"/>
                </a:solidFill>
                <a:latin typeface="Courier New"/>
                <a:ea typeface="Courier New"/>
                <a:cs typeface="Courier New"/>
                <a:sym typeface="Courier New"/>
              </a:defRPr>
            </a:pPr>
            <a:endParaRPr/>
          </a:p>
          <a:p>
            <a:pPr marL="0" indent="0" defTabSz="370331">
              <a:lnSpc>
                <a:spcPct val="100000"/>
              </a:lnSpc>
              <a:spcBef>
                <a:spcPts val="0"/>
              </a:spcBef>
              <a:buClrTx/>
              <a:buSzTx/>
              <a:buFontTx/>
              <a:buNone/>
              <a:defRPr sz="1053">
                <a:solidFill>
                  <a:srgbClr val="080808"/>
                </a:solidFill>
                <a:latin typeface="Courier New"/>
                <a:ea typeface="Courier New"/>
                <a:cs typeface="Courier New"/>
                <a:sym typeface="Courier New"/>
              </a:defRPr>
            </a:pPr>
            <a:endParaRPr/>
          </a:p>
        </p:txBody>
      </p:sp>
      <p:grpSp>
        <p:nvGrpSpPr>
          <p:cNvPr id="199" name="Group">
            <a:hlinkClick r:id="rId2"/>
          </p:cNvPr>
          <p:cNvGrpSpPr/>
          <p:nvPr/>
        </p:nvGrpSpPr>
        <p:grpSpPr>
          <a:xfrm>
            <a:off x="19103751" y="11947601"/>
            <a:ext cx="3710718" cy="636580"/>
            <a:chOff x="0" y="0"/>
            <a:chExt cx="3710716" cy="636578"/>
          </a:xfrm>
        </p:grpSpPr>
        <p:sp>
          <p:nvSpPr>
            <p:cNvPr id="197"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198"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FontDemo</a:t>
              </a:r>
            </a:p>
          </p:txBody>
        </p:sp>
      </p:grpSp>
      <p:pic>
        <p:nvPicPr>
          <p:cNvPr id="200" name="Screen Shot 2022-04-17 at 16.09.54.png" descr="Screen Shot 2022-04-17 at 16.09.54.png"/>
          <p:cNvPicPr>
            <a:picLocks noChangeAspect="1"/>
          </p:cNvPicPr>
          <p:nvPr/>
        </p:nvPicPr>
        <p:blipFill>
          <a:blip r:embed="rId3"/>
          <a:stretch>
            <a:fillRect/>
          </a:stretch>
        </p:blipFill>
        <p:spPr>
          <a:xfrm>
            <a:off x="14123689" y="5732660"/>
            <a:ext cx="2705101" cy="30607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mage Sınıfı"/>
          <p:cNvSpPr txBox="1">
            <a:spLocks noGrp="1"/>
          </p:cNvSpPr>
          <p:nvPr>
            <p:ph type="title"/>
          </p:nvPr>
        </p:nvSpPr>
        <p:spPr>
          <a:prstGeom prst="rect">
            <a:avLst/>
          </a:prstGeom>
        </p:spPr>
        <p:txBody>
          <a:bodyPr/>
          <a:lstStyle/>
          <a:p>
            <a:r>
              <a:rPr dirty="0"/>
              <a:t>Image </a:t>
            </a:r>
            <a:r>
              <a:rPr lang="en-US" dirty="0"/>
              <a:t>Class</a:t>
            </a:r>
            <a:endParaRPr dirty="0"/>
          </a:p>
        </p:txBody>
      </p:sp>
      <p:sp>
        <p:nvSpPr>
          <p:cNvPr id="203" name="Image özelliklerini ve metotlarını inceleyelim."/>
          <p:cNvSpPr txBox="1">
            <a:spLocks noGrp="1"/>
          </p:cNvSpPr>
          <p:nvPr>
            <p:ph type="body" idx="1"/>
          </p:nvPr>
        </p:nvSpPr>
        <p:spPr>
          <a:prstGeom prst="rect">
            <a:avLst/>
          </a:prstGeom>
        </p:spPr>
        <p:txBody>
          <a:bodyPr/>
          <a:lstStyle/>
          <a:p>
            <a:r>
              <a:rPr lang="en-US" dirty="0"/>
              <a:t>Let's examine the image properties and methods.
</a:t>
            </a:r>
            <a:endParaRPr dirty="0"/>
          </a:p>
        </p:txBody>
      </p:sp>
      <p:pic>
        <p:nvPicPr>
          <p:cNvPr id="204" name="Screen Shot 2022-04-17 at 16.13.23.png" descr="Screen Shot 2022-04-17 at 16.13.23.png"/>
          <p:cNvPicPr>
            <a:picLocks noChangeAspect="1"/>
          </p:cNvPicPr>
          <p:nvPr/>
        </p:nvPicPr>
        <p:blipFill>
          <a:blip r:embed="rId2"/>
          <a:stretch>
            <a:fillRect/>
          </a:stretch>
        </p:blipFill>
        <p:spPr>
          <a:xfrm>
            <a:off x="2267890" y="4264688"/>
            <a:ext cx="19848220" cy="5765044"/>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ImageView Sınıfı"/>
          <p:cNvSpPr txBox="1">
            <a:spLocks noGrp="1"/>
          </p:cNvSpPr>
          <p:nvPr>
            <p:ph type="title"/>
          </p:nvPr>
        </p:nvSpPr>
        <p:spPr>
          <a:prstGeom prst="rect">
            <a:avLst/>
          </a:prstGeom>
        </p:spPr>
        <p:txBody>
          <a:bodyPr/>
          <a:lstStyle/>
          <a:p>
            <a:r>
              <a:rPr dirty="0" err="1"/>
              <a:t>ImageView</a:t>
            </a:r>
            <a:r>
              <a:rPr dirty="0"/>
              <a:t> </a:t>
            </a:r>
            <a:r>
              <a:rPr lang="en-US" dirty="0"/>
              <a:t>Class</a:t>
            </a:r>
            <a:endParaRPr dirty="0"/>
          </a:p>
        </p:txBody>
      </p:sp>
      <p:sp>
        <p:nvSpPr>
          <p:cNvPr id="207" name="ImageView özelliklerini ve metotlarını inceleyelim."/>
          <p:cNvSpPr txBox="1">
            <a:spLocks noGrp="1"/>
          </p:cNvSpPr>
          <p:nvPr>
            <p:ph type="body" idx="1"/>
          </p:nvPr>
        </p:nvSpPr>
        <p:spPr>
          <a:prstGeom prst="rect">
            <a:avLst/>
          </a:prstGeom>
        </p:spPr>
        <p:txBody>
          <a:bodyPr/>
          <a:lstStyle/>
          <a:p>
            <a:r>
              <a:rPr lang="en-US" dirty="0"/>
              <a:t>Let's examine </a:t>
            </a:r>
            <a:r>
              <a:rPr lang="en-US" dirty="0" err="1"/>
              <a:t>ImageView</a:t>
            </a:r>
            <a:r>
              <a:rPr lang="en-US" dirty="0"/>
              <a:t> properties and methods.</a:t>
            </a:r>
            <a:endParaRPr dirty="0"/>
          </a:p>
        </p:txBody>
      </p:sp>
      <p:pic>
        <p:nvPicPr>
          <p:cNvPr id="208" name="Screen Shot 2022-04-17 at 16.14.43.png" descr="Screen Shot 2022-04-17 at 16.14.43.png"/>
          <p:cNvPicPr>
            <a:picLocks noChangeAspect="1"/>
          </p:cNvPicPr>
          <p:nvPr/>
        </p:nvPicPr>
        <p:blipFill>
          <a:blip r:embed="rId2"/>
          <a:stretch>
            <a:fillRect/>
          </a:stretch>
        </p:blipFill>
        <p:spPr>
          <a:xfrm>
            <a:off x="3085396" y="4089393"/>
            <a:ext cx="18213208" cy="6858061"/>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ImageView"/>
          <p:cNvSpPr txBox="1">
            <a:spLocks noGrp="1"/>
          </p:cNvSpPr>
          <p:nvPr>
            <p:ph type="title"/>
          </p:nvPr>
        </p:nvSpPr>
        <p:spPr>
          <a:prstGeom prst="rect">
            <a:avLst/>
          </a:prstGeom>
        </p:spPr>
        <p:txBody>
          <a:bodyPr/>
          <a:lstStyle/>
          <a:p>
            <a:r>
              <a:t>ImageView</a:t>
            </a:r>
          </a:p>
        </p:txBody>
      </p:sp>
      <p:sp>
        <p:nvSpPr>
          <p:cNvPr id="211" name="package com.example.deneme5;…"/>
          <p:cNvSpPr txBox="1">
            <a:spLocks noGrp="1"/>
          </p:cNvSpPr>
          <p:nvPr>
            <p:ph type="body" idx="1"/>
          </p:nvPr>
        </p:nvSpPr>
        <p:spPr>
          <a:prstGeom prst="rect">
            <a:avLst/>
          </a:prstGeom>
        </p:spPr>
        <p:txBody>
          <a:bodyPr/>
          <a:lstStyle/>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solidFill>
                <a:srgbClr val="080808"/>
              </a:solidFill>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javafx.scene.image.Image</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javafx.scene.layout.HBox</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javafx.scene.layout.Pane</a:t>
            </a:r>
            <a:r>
              <a:rPr>
                <a:solidFill>
                  <a:srgbClr val="080808"/>
                </a:solidFill>
              </a:rP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solidFill>
                <a:srgbClr val="080808"/>
              </a:solidFill>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solidFill>
                <a:srgbClr val="080808"/>
              </a:solidFill>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2627">
              <a:lnSpc>
                <a:spcPct val="100000"/>
              </a:lnSpc>
              <a:spcBef>
                <a:spcPts val="0"/>
              </a:spcBef>
              <a:buClrTx/>
              <a:buSzTx/>
              <a:buFontTx/>
              <a:buNone/>
              <a:defRPr sz="1485">
                <a:solidFill>
                  <a:srgbClr val="9E880C"/>
                </a:solidFill>
                <a:latin typeface="Courier New"/>
                <a:ea typeface="Courier New"/>
                <a:cs typeface="Courier New"/>
                <a:sym typeface="Courier New"/>
              </a:defRPr>
            </a:pPr>
            <a:r>
              <a:rPr>
                <a:solidFill>
                  <a:srgbClr val="080808"/>
                </a:solidFill>
              </a:rPr>
              <a:t>    </a:t>
            </a:r>
            <a:r>
              <a:t>@Override</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start</a:t>
            </a:r>
            <a:r>
              <a:t>(</a:t>
            </a:r>
            <a:r>
              <a:rPr>
                <a:solidFill>
                  <a:srgbClr val="000000"/>
                </a:solidFill>
              </a:rPr>
              <a:t>Stage </a:t>
            </a:r>
            <a:r>
              <a:t>primaryStage) </a:t>
            </a:r>
            <a:r>
              <a:rPr>
                <a:solidFill>
                  <a:srgbClr val="0033B3"/>
                </a:solidFill>
              </a:rPr>
              <a:t>throws </a:t>
            </a:r>
            <a:r>
              <a:rPr>
                <a:solidFill>
                  <a:srgbClr val="000000"/>
                </a:solidFill>
              </a:rPr>
              <a:t>IOException </a:t>
            </a:r>
            <a:r>
              <a:t>{</a:t>
            </a:r>
          </a:p>
          <a:p>
            <a:pPr marL="0" indent="0" defTabSz="452627">
              <a:lnSpc>
                <a:spcPct val="100000"/>
              </a:lnSpc>
              <a:spcBef>
                <a:spcPts val="0"/>
              </a:spcBef>
              <a:buClrTx/>
              <a:buSzTx/>
              <a:buFontTx/>
              <a:buNone/>
              <a:defRPr sz="1485" i="1">
                <a:solidFill>
                  <a:srgbClr val="8C8C8C"/>
                </a:solidFill>
                <a:latin typeface="Courier New"/>
                <a:ea typeface="Courier New"/>
                <a:cs typeface="Courier New"/>
                <a:sym typeface="Courier New"/>
              </a:defRPr>
            </a:pPr>
            <a:r>
              <a:rPr i="0">
                <a:solidFill>
                  <a:srgbClr val="080808"/>
                </a:solidFill>
              </a:rPr>
              <a:t>        </a:t>
            </a:r>
            <a:r>
              <a:t>// Create a pane to hold the image views</a:t>
            </a:r>
          </a:p>
          <a:p>
            <a:pPr marL="0" indent="0" defTabSz="452627">
              <a:lnSpc>
                <a:spcPct val="100000"/>
              </a:lnSpc>
              <a:spcBef>
                <a:spcPts val="0"/>
              </a:spcBef>
              <a:buClrTx/>
              <a:buSzTx/>
              <a:buFontTx/>
              <a:buNone/>
              <a:defRPr sz="1485">
                <a:latin typeface="Courier New"/>
                <a:ea typeface="Courier New"/>
                <a:cs typeface="Courier New"/>
                <a:sym typeface="Courier New"/>
              </a:defRPr>
            </a:pPr>
            <a:r>
              <a:rPr i="1">
                <a:solidFill>
                  <a:srgbClr val="8C8C8C"/>
                </a:solidFill>
              </a:rPr>
              <a:t>        </a:t>
            </a:r>
            <a:r>
              <a:t>Pane pane </a:t>
            </a:r>
            <a:r>
              <a:rPr>
                <a:solidFill>
                  <a:srgbClr val="080808"/>
                </a:solidFill>
              </a:rPr>
              <a:t>= </a:t>
            </a:r>
            <a:r>
              <a:rPr>
                <a:solidFill>
                  <a:srgbClr val="0033B3"/>
                </a:solidFill>
              </a:rPr>
              <a:t>new </a:t>
            </a:r>
            <a:r>
              <a:rPr>
                <a:solidFill>
                  <a:srgbClr val="080808"/>
                </a:solidFill>
              </a:rPr>
              <a:t>HBox(</a:t>
            </a:r>
            <a:r>
              <a:rPr>
                <a:solidFill>
                  <a:srgbClr val="1750EB"/>
                </a:solidFill>
              </a:rPr>
              <a:t>10</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pane</a:t>
            </a:r>
            <a:r>
              <a:t>.setPadding(</a:t>
            </a:r>
            <a:r>
              <a:rPr>
                <a:solidFill>
                  <a:srgbClr val="0033B3"/>
                </a:solidFill>
              </a:rPr>
              <a:t>new </a:t>
            </a:r>
            <a:r>
              <a:t>Insets(</a:t>
            </a:r>
            <a:r>
              <a:rPr>
                <a:solidFill>
                  <a:srgbClr val="1750EB"/>
                </a:solidFill>
              </a:rPr>
              <a:t>5</a:t>
            </a:r>
            <a:r>
              <a:t>, </a:t>
            </a:r>
            <a:r>
              <a:rPr>
                <a:solidFill>
                  <a:srgbClr val="1750EB"/>
                </a:solidFill>
              </a:rPr>
              <a:t>5</a:t>
            </a:r>
            <a:r>
              <a:t>, </a:t>
            </a:r>
            <a:r>
              <a:rPr>
                <a:solidFill>
                  <a:srgbClr val="1750EB"/>
                </a:solidFill>
              </a:rPr>
              <a:t>5</a:t>
            </a:r>
            <a:r>
              <a:t>, </a:t>
            </a:r>
            <a:r>
              <a:rPr>
                <a:solidFill>
                  <a:srgbClr val="1750EB"/>
                </a:solidFill>
              </a:rPr>
              <a:t>5</a:t>
            </a:r>
            <a:r>
              <a:t>));</a:t>
            </a: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80808"/>
                </a:solidFill>
              </a:rPr>
              <a:t>        </a:t>
            </a:r>
            <a:r>
              <a:t>Image image </a:t>
            </a:r>
            <a:r>
              <a:rPr>
                <a:solidFill>
                  <a:srgbClr val="080808"/>
                </a:solidFill>
              </a:rPr>
              <a:t>= </a:t>
            </a:r>
            <a:r>
              <a:rPr>
                <a:solidFill>
                  <a:srgbClr val="0033B3"/>
                </a:solidFill>
              </a:rPr>
              <a:t>new </a:t>
            </a:r>
            <a:r>
              <a:rPr>
                <a:solidFill>
                  <a:srgbClr val="080808"/>
                </a:solidFill>
              </a:rPr>
              <a:t>Image(</a:t>
            </a:r>
            <a:r>
              <a:rPr>
                <a:solidFill>
                  <a:srgbClr val="077D16"/>
                </a:solidFill>
              </a:rPr>
              <a:t>"turk.gif"</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33B3"/>
                </a:solidFill>
              </a:rPr>
              <a:t>new </a:t>
            </a:r>
            <a:r>
              <a:t>ImageView(</a:t>
            </a:r>
            <a:r>
              <a:rPr>
                <a:solidFill>
                  <a:srgbClr val="000000"/>
                </a:solidFill>
              </a:rPr>
              <a:t>image</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80808"/>
                </a:solidFill>
              </a:rPr>
              <a:t>        </a:t>
            </a:r>
            <a:r>
              <a:t>ImageView imageView2 </a:t>
            </a:r>
            <a:r>
              <a:rPr>
                <a:solidFill>
                  <a:srgbClr val="080808"/>
                </a:solidFill>
              </a:rPr>
              <a:t>= </a:t>
            </a:r>
            <a:r>
              <a:rPr>
                <a:solidFill>
                  <a:srgbClr val="0033B3"/>
                </a:solidFill>
              </a:rPr>
              <a:t>new </a:t>
            </a:r>
            <a:r>
              <a:rPr>
                <a:solidFill>
                  <a:srgbClr val="080808"/>
                </a:solidFill>
              </a:rPr>
              <a:t>ImageView(</a:t>
            </a:r>
            <a:r>
              <a:t>image</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imageView2</a:t>
            </a:r>
            <a:r>
              <a:t>.setFitHeight(</a:t>
            </a:r>
            <a:r>
              <a:rPr>
                <a:solidFill>
                  <a:srgbClr val="1750EB"/>
                </a:solidFill>
              </a:rPr>
              <a:t>100</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imageView2</a:t>
            </a:r>
            <a:r>
              <a:t>.setFitWidth(</a:t>
            </a:r>
            <a:r>
              <a:rPr>
                <a:solidFill>
                  <a:srgbClr val="1750EB"/>
                </a:solidFill>
              </a:rPr>
              <a:t>100</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0000"/>
                </a:solidFill>
              </a:rPr>
              <a:t>imageView2</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485">
                <a:latin typeface="Courier New"/>
                <a:ea typeface="Courier New"/>
                <a:cs typeface="Courier New"/>
                <a:sym typeface="Courier New"/>
              </a:defRPr>
            </a:pPr>
            <a:r>
              <a:rPr>
                <a:solidFill>
                  <a:srgbClr val="080808"/>
                </a:solidFill>
              </a:rPr>
              <a:t>        </a:t>
            </a:r>
            <a:r>
              <a:t>ImageView imageView3 </a:t>
            </a:r>
            <a:r>
              <a:rPr>
                <a:solidFill>
                  <a:srgbClr val="080808"/>
                </a:solidFill>
              </a:rPr>
              <a:t>= </a:t>
            </a:r>
            <a:r>
              <a:rPr>
                <a:solidFill>
                  <a:srgbClr val="0033B3"/>
                </a:solidFill>
              </a:rPr>
              <a:t>new </a:t>
            </a:r>
            <a:r>
              <a:rPr>
                <a:solidFill>
                  <a:srgbClr val="080808"/>
                </a:solidFill>
              </a:rPr>
              <a:t>ImageView(</a:t>
            </a:r>
            <a:r>
              <a:t>image</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imageView3</a:t>
            </a:r>
            <a:r>
              <a:t>.setRotate(</a:t>
            </a:r>
            <a:r>
              <a:rPr>
                <a:solidFill>
                  <a:srgbClr val="1750EB"/>
                </a:solidFill>
              </a:rPr>
              <a:t>90</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0000"/>
                </a:solidFill>
              </a:rPr>
              <a:t>imageView3</a:t>
            </a: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485"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452627">
              <a:lnSpc>
                <a:spcPct val="100000"/>
              </a:lnSpc>
              <a:spcBef>
                <a:spcPts val="0"/>
              </a:spcBef>
              <a:buClrTx/>
              <a:buSzTx/>
              <a:buFontTx/>
              <a:buNone/>
              <a:defRPr sz="1485">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primaryStage.setTitle(</a:t>
            </a:r>
            <a:r>
              <a:rPr>
                <a:solidFill>
                  <a:srgbClr val="077D16"/>
                </a:solidFill>
              </a:rPr>
              <a:t>"ShowImage"</a:t>
            </a:r>
            <a:r>
              <a:t>); </a:t>
            </a:r>
            <a:r>
              <a:rPr i="1">
                <a:solidFill>
                  <a:srgbClr val="8C8C8C"/>
                </a:solidFill>
              </a:rPr>
              <a:t>// Set the stage title</a:t>
            </a:r>
          </a:p>
          <a:p>
            <a:pPr marL="0" indent="0" defTabSz="452627">
              <a:lnSpc>
                <a:spcPct val="100000"/>
              </a:lnSpc>
              <a:spcBef>
                <a:spcPts val="0"/>
              </a:spcBef>
              <a:buClrTx/>
              <a:buSzTx/>
              <a:buFontTx/>
              <a:buNone/>
              <a:defRPr sz="1485"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52627">
              <a:lnSpc>
                <a:spcPct val="100000"/>
              </a:lnSpc>
              <a:spcBef>
                <a:spcPts val="0"/>
              </a:spcBef>
              <a:buClrTx/>
              <a:buSzTx/>
              <a:buFontTx/>
              <a:buNone/>
              <a:defRPr sz="1485" i="1">
                <a:solidFill>
                  <a:srgbClr val="8C8C8C"/>
                </a:solidFill>
                <a:latin typeface="Courier New"/>
                <a:ea typeface="Courier New"/>
                <a:cs typeface="Courier New"/>
                <a:sym typeface="Courier New"/>
              </a:defRPr>
            </a:pPr>
            <a:r>
              <a:t>    </a:t>
            </a:r>
            <a:r>
              <a:rPr i="0">
                <a:solidFill>
                  <a:srgbClr val="080808"/>
                </a:solidFill>
              </a:rP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i="0">
              <a:solidFill>
                <a:srgbClr val="080808"/>
              </a:solidFill>
            </a:endParaRPr>
          </a:p>
          <a:p>
            <a:pPr marL="0" indent="0" defTabSz="452627">
              <a:lnSpc>
                <a:spcPct val="100000"/>
              </a:lnSpc>
              <a:spcBef>
                <a:spcPts val="0"/>
              </a:spcBef>
              <a:buClrTx/>
              <a:buSzTx/>
              <a:buFontTx/>
              <a:buNone/>
              <a:defRPr sz="1485">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r>
              <a:rPr i="1"/>
              <a:t>launch</a:t>
            </a:r>
            <a:r>
              <a:t>(args);</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    }</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r>
              <a:t>}</a:t>
            </a: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a:p>
            <a:pPr marL="0" indent="0" defTabSz="452627">
              <a:lnSpc>
                <a:spcPct val="100000"/>
              </a:lnSpc>
              <a:spcBef>
                <a:spcPts val="0"/>
              </a:spcBef>
              <a:buClrTx/>
              <a:buSzTx/>
              <a:buFontTx/>
              <a:buNone/>
              <a:defRPr sz="1485">
                <a:solidFill>
                  <a:srgbClr val="080808"/>
                </a:solidFill>
                <a:latin typeface="Courier New"/>
                <a:ea typeface="Courier New"/>
                <a:cs typeface="Courier New"/>
                <a:sym typeface="Courier New"/>
              </a:defRPr>
            </a:pPr>
            <a:endParaRPr/>
          </a:p>
        </p:txBody>
      </p:sp>
      <p:grpSp>
        <p:nvGrpSpPr>
          <p:cNvPr id="214" name="Group">
            <a:hlinkClick r:id="rId2"/>
          </p:cNvPr>
          <p:cNvGrpSpPr/>
          <p:nvPr/>
        </p:nvGrpSpPr>
        <p:grpSpPr>
          <a:xfrm>
            <a:off x="19103751" y="11947601"/>
            <a:ext cx="3710718" cy="636580"/>
            <a:chOff x="0" y="0"/>
            <a:chExt cx="3710716" cy="636578"/>
          </a:xfrm>
        </p:grpSpPr>
        <p:sp>
          <p:nvSpPr>
            <p:cNvPr id="212"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13"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ShowImage</a:t>
              </a:r>
            </a:p>
          </p:txBody>
        </p:sp>
      </p:grpSp>
      <p:pic>
        <p:nvPicPr>
          <p:cNvPr id="215" name="Screen Shot 2022-04-17 at 16.21.04.png" descr="Screen Shot 2022-04-17 at 16.21.04.png"/>
          <p:cNvPicPr>
            <a:picLocks noChangeAspect="1"/>
          </p:cNvPicPr>
          <p:nvPr/>
        </p:nvPicPr>
        <p:blipFill>
          <a:blip r:embed="rId3"/>
          <a:stretch>
            <a:fillRect/>
          </a:stretch>
        </p:blipFill>
        <p:spPr>
          <a:xfrm>
            <a:off x="13709253" y="5026620"/>
            <a:ext cx="10185401" cy="4572001"/>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anes"/>
          <p:cNvSpPr txBox="1">
            <a:spLocks noGrp="1"/>
          </p:cNvSpPr>
          <p:nvPr>
            <p:ph type="title"/>
          </p:nvPr>
        </p:nvSpPr>
        <p:spPr>
          <a:prstGeom prst="rect">
            <a:avLst/>
          </a:prstGeom>
        </p:spPr>
        <p:txBody>
          <a:bodyPr/>
          <a:lstStyle/>
          <a:p>
            <a:r>
              <a:t>Panes</a:t>
            </a:r>
          </a:p>
        </p:txBody>
      </p:sp>
      <p:sp>
        <p:nvSpPr>
          <p:cNvPr id="218" name="JavaFX, container içinde pek çok nodes’u tutan çeşitli pane nesnelerini kullanıma sunar."/>
          <p:cNvSpPr txBox="1">
            <a:spLocks noGrp="1"/>
          </p:cNvSpPr>
          <p:nvPr>
            <p:ph type="body" idx="1"/>
          </p:nvPr>
        </p:nvSpPr>
        <p:spPr>
          <a:prstGeom prst="rect">
            <a:avLst/>
          </a:prstGeom>
        </p:spPr>
        <p:txBody>
          <a:bodyPr/>
          <a:lstStyle/>
          <a:p>
            <a:r>
              <a:rPr lang="en-US" sz="3600" dirty="0"/>
              <a:t>Panes and groups are the containers for holding nodes. The Group class is often used to group nodes and to perform transformation and scale as a group. Panes and UI control objects are resizable, but group, shape, and text objects are not resizable. JavaFX provides many types of panes for organizing nodes in a container</a:t>
            </a:r>
            <a:endParaRPr sz="3600" dirty="0"/>
          </a:p>
        </p:txBody>
      </p:sp>
      <p:pic>
        <p:nvPicPr>
          <p:cNvPr id="219" name="Screen Shot 2022-04-17 at 16.25.11.png" descr="Screen Shot 2022-04-17 at 16.25.11.png"/>
          <p:cNvPicPr>
            <a:picLocks noChangeAspect="1"/>
          </p:cNvPicPr>
          <p:nvPr/>
        </p:nvPicPr>
        <p:blipFill>
          <a:blip r:embed="rId2"/>
          <a:stretch>
            <a:fillRect/>
          </a:stretch>
        </p:blipFill>
        <p:spPr>
          <a:xfrm>
            <a:off x="2727440" y="4540216"/>
            <a:ext cx="18929120" cy="7499819"/>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lowPane Sınıfı"/>
          <p:cNvSpPr txBox="1">
            <a:spLocks noGrp="1"/>
          </p:cNvSpPr>
          <p:nvPr>
            <p:ph type="title"/>
          </p:nvPr>
        </p:nvSpPr>
        <p:spPr>
          <a:prstGeom prst="rect">
            <a:avLst/>
          </a:prstGeom>
        </p:spPr>
        <p:txBody>
          <a:bodyPr/>
          <a:lstStyle/>
          <a:p>
            <a:r>
              <a:rPr dirty="0" err="1"/>
              <a:t>FlowPane</a:t>
            </a:r>
            <a:r>
              <a:rPr dirty="0"/>
              <a:t> </a:t>
            </a:r>
            <a:r>
              <a:rPr lang="en-US" dirty="0"/>
              <a:t>Class</a:t>
            </a:r>
            <a:endParaRPr dirty="0"/>
          </a:p>
        </p:txBody>
      </p:sp>
      <p:sp>
        <p:nvSpPr>
          <p:cNvPr id="222" name="FlowPane özelliklerini ve metotlarını inceleyelim."/>
          <p:cNvSpPr txBox="1">
            <a:spLocks noGrp="1"/>
          </p:cNvSpPr>
          <p:nvPr>
            <p:ph type="body" idx="1"/>
          </p:nvPr>
        </p:nvSpPr>
        <p:spPr>
          <a:prstGeom prst="rect">
            <a:avLst/>
          </a:prstGeom>
        </p:spPr>
        <p:txBody>
          <a:bodyPr/>
          <a:lstStyle/>
          <a:p>
            <a:r>
              <a:rPr lang="en-US" dirty="0"/>
              <a:t>Let's examine </a:t>
            </a:r>
            <a:r>
              <a:rPr lang="en-US" dirty="0" err="1"/>
              <a:t>FlowPane</a:t>
            </a:r>
            <a:r>
              <a:rPr lang="en-US" dirty="0"/>
              <a:t> properties and methods.
</a:t>
            </a:r>
            <a:endParaRPr dirty="0"/>
          </a:p>
        </p:txBody>
      </p:sp>
      <p:pic>
        <p:nvPicPr>
          <p:cNvPr id="223" name="Screen Shot 2022-04-17 at 16.30.50.png" descr="Screen Shot 2022-04-17 at 16.30.50.png"/>
          <p:cNvPicPr>
            <a:picLocks noChangeAspect="1"/>
          </p:cNvPicPr>
          <p:nvPr/>
        </p:nvPicPr>
        <p:blipFill>
          <a:blip r:embed="rId2"/>
          <a:stretch>
            <a:fillRect/>
          </a:stretch>
        </p:blipFill>
        <p:spPr>
          <a:xfrm>
            <a:off x="3843277" y="4037305"/>
            <a:ext cx="16697446" cy="810392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Google Shape;59;p4"/>
          <p:cNvSpPr txBox="1">
            <a:spLocks noGrp="1"/>
          </p:cNvSpPr>
          <p:nvPr>
            <p:ph type="title"/>
          </p:nvPr>
        </p:nvSpPr>
        <p:spPr>
          <a:xfrm>
            <a:off x="765750" y="263524"/>
            <a:ext cx="22852500" cy="2022445"/>
          </a:xfrm>
          <a:prstGeom prst="rect">
            <a:avLst/>
          </a:prstGeom>
        </p:spPr>
        <p:txBody>
          <a:bodyPr/>
          <a:lstStyle/>
          <a:p>
            <a:r>
              <a:rPr lang="en-US" dirty="0"/>
              <a:t>Introduction</a:t>
            </a:r>
          </a:p>
        </p:txBody>
      </p:sp>
      <p:sp>
        <p:nvSpPr>
          <p:cNvPr id="59"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In this lecture, you will visual programming fundamentals.</a:t>
            </a:r>
            <a:endParaRPr dirty="0"/>
          </a:p>
        </p:txBody>
      </p:sp>
      <p:sp>
        <p:nvSpPr>
          <p:cNvPr id="61" name="Google Shape;61;p4"/>
          <p:cNvSpPr txBox="1">
            <a:spLocks noGrp="1"/>
          </p:cNvSpPr>
          <p:nvPr>
            <p:ph type="sldNum" sz="quarter" idx="4294967295"/>
          </p:nvPr>
        </p:nvSpPr>
        <p:spPr>
          <a:xfrm>
            <a:off x="20757415" y="12835911"/>
            <a:ext cx="349980" cy="48382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FlowPane"/>
          <p:cNvSpPr txBox="1">
            <a:spLocks noGrp="1"/>
          </p:cNvSpPr>
          <p:nvPr>
            <p:ph type="title"/>
          </p:nvPr>
        </p:nvSpPr>
        <p:spPr>
          <a:prstGeom prst="rect">
            <a:avLst/>
          </a:prstGeom>
        </p:spPr>
        <p:txBody>
          <a:bodyPr/>
          <a:lstStyle/>
          <a:p>
            <a:r>
              <a:t>FlowPane</a:t>
            </a:r>
          </a:p>
        </p:txBody>
      </p:sp>
      <p:sp>
        <p:nvSpPr>
          <p:cNvPr id="226" name="package com.example.deneme5;…"/>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javafx.scene.control.TextField</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javafx.scene.layout.FlowPane</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1600">
                <a:solidFill>
                  <a:srgbClr val="9E880C"/>
                </a:solidFill>
                <a:latin typeface="Courier New"/>
                <a:ea typeface="Courier New"/>
                <a:cs typeface="Courier New"/>
                <a:sym typeface="Courier New"/>
              </a:defRPr>
            </a:pPr>
            <a:r>
              <a:rPr>
                <a:solidFill>
                  <a:srgbClr val="080808"/>
                </a:solidFill>
              </a:rPr>
              <a:t>    </a:t>
            </a:r>
            <a:r>
              <a:t>@Override</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start</a:t>
            </a:r>
            <a:r>
              <a:t>(</a:t>
            </a:r>
            <a:r>
              <a:rPr>
                <a:solidFill>
                  <a:srgbClr val="000000"/>
                </a:solidFill>
              </a:rPr>
              <a:t>Stage </a:t>
            </a:r>
            <a:r>
              <a:t>primaryStage) </a:t>
            </a:r>
            <a:r>
              <a:rPr>
                <a:solidFill>
                  <a:srgbClr val="0033B3"/>
                </a:solidFill>
              </a:rPr>
              <a:t>throws </a:t>
            </a:r>
            <a:r>
              <a:rPr>
                <a:solidFill>
                  <a:srgbClr val="000000"/>
                </a:solidFill>
              </a:rPr>
              <a:t>IOException </a:t>
            </a:r>
            <a: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80808"/>
                </a:solidFill>
              </a:rPr>
              <a:t>        </a:t>
            </a:r>
            <a:r>
              <a:t>FlowPane pane </a:t>
            </a:r>
            <a:r>
              <a:rPr>
                <a:solidFill>
                  <a:srgbClr val="080808"/>
                </a:solidFill>
              </a:rPr>
              <a:t>= </a:t>
            </a:r>
            <a:r>
              <a:rPr>
                <a:solidFill>
                  <a:srgbClr val="0033B3"/>
                </a:solidFill>
              </a:rPr>
              <a:t>new </a:t>
            </a:r>
            <a:r>
              <a:rPr>
                <a:solidFill>
                  <a:srgbClr val="080808"/>
                </a:solidFill>
              </a:rPr>
              <a:t>FlowPane();</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pane</a:t>
            </a:r>
            <a:r>
              <a:t>.setPadding(</a:t>
            </a:r>
            <a:r>
              <a:rPr>
                <a:solidFill>
                  <a:srgbClr val="0033B3"/>
                </a:solidFill>
              </a:rPr>
              <a:t>new </a:t>
            </a:r>
            <a:r>
              <a:t>Insets(</a:t>
            </a:r>
            <a:r>
              <a:rPr>
                <a:solidFill>
                  <a:srgbClr val="1750EB"/>
                </a:solidFill>
              </a:rPr>
              <a:t>11</a:t>
            </a:r>
            <a:r>
              <a:t>, </a:t>
            </a:r>
            <a:r>
              <a:rPr>
                <a:solidFill>
                  <a:srgbClr val="1750EB"/>
                </a:solidFill>
              </a:rPr>
              <a:t>12</a:t>
            </a:r>
            <a:r>
              <a:t>, </a:t>
            </a:r>
            <a:r>
              <a:rPr>
                <a:solidFill>
                  <a:srgbClr val="1750EB"/>
                </a:solidFill>
              </a:rPr>
              <a:t>13</a:t>
            </a:r>
            <a:r>
              <a:t>, </a:t>
            </a:r>
            <a:r>
              <a:rPr>
                <a:solidFill>
                  <a:srgbClr val="1750EB"/>
                </a:solidFill>
              </a:rPr>
              <a:t>14</a:t>
            </a:r>
            <a:r>
              <a:t>));</a:t>
            </a:r>
          </a:p>
          <a:p>
            <a:pPr marL="0" indent="0" defTabSz="457200">
              <a:lnSpc>
                <a:spcPct val="100000"/>
              </a:lnSpc>
              <a:spcBef>
                <a:spcPts val="0"/>
              </a:spcBef>
              <a:buClrTx/>
              <a:buSzTx/>
              <a:buFontTx/>
              <a:buNone/>
              <a:defRPr sz="1600">
                <a:solidFill>
                  <a:srgbClr val="8C8C8C"/>
                </a:solidFill>
                <a:latin typeface="Courier New"/>
                <a:ea typeface="Courier New"/>
                <a:cs typeface="Courier New"/>
                <a:sym typeface="Courier New"/>
              </a:defRPr>
            </a:pPr>
            <a:r>
              <a:rPr>
                <a:solidFill>
                  <a:srgbClr val="080808"/>
                </a:solidFill>
              </a:rPr>
              <a:t>        </a:t>
            </a:r>
            <a:r>
              <a:rPr>
                <a:solidFill>
                  <a:srgbClr val="000000"/>
                </a:solidFill>
              </a:rPr>
              <a:t>pane</a:t>
            </a:r>
            <a:r>
              <a:rPr>
                <a:solidFill>
                  <a:srgbClr val="080808"/>
                </a:solidFill>
              </a:rPr>
              <a:t>.setHgap(</a:t>
            </a:r>
            <a:r>
              <a:rPr>
                <a:solidFill>
                  <a:srgbClr val="1750EB"/>
                </a:solidFill>
              </a:rPr>
              <a:t>5</a:t>
            </a:r>
            <a:r>
              <a:rPr>
                <a:solidFill>
                  <a:srgbClr val="080808"/>
                </a:solidFill>
              </a:rPr>
              <a:t>); </a:t>
            </a:r>
            <a:r>
              <a:rPr i="1"/>
              <a:t>// Set hGap to 5px</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rPr i="1">
                <a:solidFill>
                  <a:srgbClr val="8C8C8C"/>
                </a:solidFill>
              </a:rPr>
              <a:t>        </a:t>
            </a:r>
            <a:r>
              <a:rPr>
                <a:solidFill>
                  <a:srgbClr val="000000"/>
                </a:solidFill>
              </a:rPr>
              <a:t>pane</a:t>
            </a:r>
            <a:r>
              <a:t>.setVgap(</a:t>
            </a:r>
            <a:r>
              <a:rPr>
                <a:solidFill>
                  <a:srgbClr val="1750EB"/>
                </a:solidFill>
              </a:rPr>
              <a:t>5</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600" i="1">
                <a:solidFill>
                  <a:srgbClr val="8C8C8C"/>
                </a:solidFill>
                <a:latin typeface="Courier New"/>
                <a:ea typeface="Courier New"/>
                <a:cs typeface="Courier New"/>
                <a:sym typeface="Courier New"/>
              </a:defRPr>
            </a:pPr>
            <a:r>
              <a:rPr i="0">
                <a:solidFill>
                  <a:srgbClr val="080808"/>
                </a:solidFill>
              </a:rPr>
              <a:t>        </a:t>
            </a:r>
            <a:r>
              <a:t>// Place nodes in the pane</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rPr i="1">
                <a:solidFill>
                  <a:srgbClr val="8C8C8C"/>
                </a:solidFill>
              </a:rPr>
              <a:t>        </a:t>
            </a:r>
            <a:r>
              <a:rPr>
                <a:solidFill>
                  <a:srgbClr val="000000"/>
                </a:solidFill>
              </a:rPr>
              <a:t>pane</a:t>
            </a:r>
            <a:r>
              <a:t>.getChildren().addAll(</a:t>
            </a:r>
            <a:r>
              <a:rPr>
                <a:solidFill>
                  <a:srgbClr val="0033B3"/>
                </a:solidFill>
              </a:rPr>
              <a:t>new </a:t>
            </a:r>
            <a:r>
              <a:t>Label(</a:t>
            </a:r>
            <a:r>
              <a:rPr>
                <a:solidFill>
                  <a:srgbClr val="077D16"/>
                </a:solidFill>
              </a:rPr>
              <a:t>"First Name:"</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33B3"/>
                </a:solidFill>
              </a:rPr>
              <a:t>new </a:t>
            </a:r>
            <a:r>
              <a:t>TextField(), </a:t>
            </a:r>
            <a:r>
              <a:rPr>
                <a:solidFill>
                  <a:srgbClr val="0033B3"/>
                </a:solidFill>
              </a:rPr>
              <a:t>new </a:t>
            </a:r>
            <a:r>
              <a:t>Label(</a:t>
            </a:r>
            <a:r>
              <a:rPr>
                <a:solidFill>
                  <a:srgbClr val="077D16"/>
                </a:solidFill>
              </a:rPr>
              <a:t>"MI:"</a:t>
            </a:r>
            <a: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80808"/>
                </a:solidFill>
              </a:rPr>
              <a:t>        </a:t>
            </a:r>
            <a:r>
              <a:t>TextField tfMi </a:t>
            </a:r>
            <a:r>
              <a:rPr>
                <a:solidFill>
                  <a:srgbClr val="080808"/>
                </a:solidFill>
              </a:rPr>
              <a:t>= </a:t>
            </a:r>
            <a:r>
              <a:rPr>
                <a:solidFill>
                  <a:srgbClr val="0033B3"/>
                </a:solidFill>
              </a:rPr>
              <a:t>new </a:t>
            </a:r>
            <a:r>
              <a:rPr>
                <a:solidFill>
                  <a:srgbClr val="080808"/>
                </a:solidFill>
              </a:rPr>
              <a:t>TextField();</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tfMi</a:t>
            </a:r>
            <a:r>
              <a:t>.setPrefColumnCount(</a:t>
            </a:r>
            <a:r>
              <a:rPr>
                <a:solidFill>
                  <a:srgbClr val="1750EB"/>
                </a:solidFill>
              </a:rPr>
              <a:t>1</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pane</a:t>
            </a:r>
            <a:r>
              <a:t>.getChildren().addAll(</a:t>
            </a:r>
            <a:r>
              <a:rPr>
                <a:solidFill>
                  <a:srgbClr val="000000"/>
                </a:solidFill>
              </a:rPr>
              <a:t>tfMi</a:t>
            </a:r>
            <a:r>
              <a:t>, </a:t>
            </a:r>
            <a:r>
              <a:rPr>
                <a:solidFill>
                  <a:srgbClr val="0033B3"/>
                </a:solidFill>
              </a:rPr>
              <a:t>new </a:t>
            </a:r>
            <a:r>
              <a:t>Label(</a:t>
            </a:r>
            <a:r>
              <a:rPr>
                <a:solidFill>
                  <a:srgbClr val="077D16"/>
                </a:solidFill>
              </a:rPr>
              <a:t>"Last Name:"</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33B3"/>
                </a:solidFill>
              </a:rPr>
              <a:t>new </a:t>
            </a:r>
            <a:r>
              <a:t>TextField());</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600"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457200">
              <a:lnSpc>
                <a:spcPct val="100000"/>
              </a:lnSpc>
              <a:spcBef>
                <a:spcPts val="0"/>
              </a:spcBef>
              <a:buClrTx/>
              <a:buSzTx/>
              <a:buFontTx/>
              <a:buNone/>
              <a:defRPr sz="1600">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 </a:t>
            </a:r>
            <a:r>
              <a:rPr>
                <a:solidFill>
                  <a:srgbClr val="1750EB"/>
                </a:solidFill>
              </a:rPr>
              <a:t>200</a:t>
            </a:r>
            <a:r>
              <a:rPr>
                <a:solidFill>
                  <a:srgbClr val="080808"/>
                </a:solidFill>
              </a:rPr>
              <a:t>, </a:t>
            </a:r>
            <a:r>
              <a:rPr>
                <a:solidFill>
                  <a:srgbClr val="1750EB"/>
                </a:solidFill>
              </a:rPr>
              <a:t>250</a:t>
            </a:r>
            <a:r>
              <a:rPr>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primaryStage.setTitle(</a:t>
            </a:r>
            <a:r>
              <a:rPr>
                <a:solidFill>
                  <a:srgbClr val="077D16"/>
                </a:solidFill>
              </a:rPr>
              <a:t>"ShowFlowPane"</a:t>
            </a:r>
            <a:r>
              <a:t>); </a:t>
            </a:r>
            <a:r>
              <a:rPr i="1">
                <a:solidFill>
                  <a:srgbClr val="8C8C8C"/>
                </a:solidFill>
              </a:rPr>
              <a:t>// Set the stage title</a:t>
            </a:r>
          </a:p>
          <a:p>
            <a:pPr marL="0" indent="0" defTabSz="457200">
              <a:lnSpc>
                <a:spcPct val="100000"/>
              </a:lnSpc>
              <a:spcBef>
                <a:spcPts val="0"/>
              </a:spcBef>
              <a:buClrTx/>
              <a:buSzTx/>
              <a:buFontTx/>
              <a:buNone/>
              <a:defRPr sz="1600"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57200">
              <a:lnSpc>
                <a:spcPct val="100000"/>
              </a:lnSpc>
              <a:spcBef>
                <a:spcPts val="0"/>
              </a:spcBef>
              <a:buClrTx/>
              <a:buSzTx/>
              <a:buFontTx/>
              <a:buNone/>
              <a:defRPr sz="1600" i="1">
                <a:solidFill>
                  <a:srgbClr val="8C8C8C"/>
                </a:solidFill>
                <a:latin typeface="Courier New"/>
                <a:ea typeface="Courier New"/>
                <a:cs typeface="Courier New"/>
                <a:sym typeface="Courier New"/>
              </a:defRPr>
            </a:pPr>
            <a:r>
              <a:t>    </a:t>
            </a:r>
            <a:r>
              <a:rPr i="0">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i="0">
              <a:solidFill>
                <a:srgbClr val="080808"/>
              </a:solidFill>
            </a:endParaRPr>
          </a:p>
          <a:p>
            <a:pPr marL="0" indent="0" defTabSz="457200">
              <a:lnSpc>
                <a:spcPct val="100000"/>
              </a:lnSpc>
              <a:spcBef>
                <a:spcPts val="0"/>
              </a:spcBef>
              <a:buClrTx/>
              <a:buSzTx/>
              <a:buFontTx/>
              <a:buNone/>
              <a:defRPr sz="1600">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i="1"/>
              <a:t>launch</a:t>
            </a:r>
            <a:r>
              <a:t>(args);</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p>
        </p:txBody>
      </p:sp>
      <p:grpSp>
        <p:nvGrpSpPr>
          <p:cNvPr id="229" name="Group">
            <a:hlinkClick r:id="rId2"/>
          </p:cNvPr>
          <p:cNvGrpSpPr/>
          <p:nvPr/>
        </p:nvGrpSpPr>
        <p:grpSpPr>
          <a:xfrm>
            <a:off x="19103751" y="11947601"/>
            <a:ext cx="3710718" cy="636580"/>
            <a:chOff x="0" y="0"/>
            <a:chExt cx="3710716" cy="636578"/>
          </a:xfrm>
        </p:grpSpPr>
        <p:sp>
          <p:nvSpPr>
            <p:cNvPr id="227"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28"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ShowFlowPane</a:t>
              </a:r>
            </a:p>
          </p:txBody>
        </p:sp>
      </p:grpSp>
      <p:pic>
        <p:nvPicPr>
          <p:cNvPr id="230" name="Screen Shot 2022-04-17 at 16.33.05.png" descr="Screen Shot 2022-04-17 at 16.33.05.png"/>
          <p:cNvPicPr>
            <a:picLocks noChangeAspect="1"/>
          </p:cNvPicPr>
          <p:nvPr/>
        </p:nvPicPr>
        <p:blipFill>
          <a:blip r:embed="rId3"/>
          <a:stretch>
            <a:fillRect/>
          </a:stretch>
        </p:blipFill>
        <p:spPr>
          <a:xfrm>
            <a:off x="16830377" y="3894534"/>
            <a:ext cx="3962401" cy="4953001"/>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lowPane Sınıfı"/>
          <p:cNvSpPr txBox="1">
            <a:spLocks noGrp="1"/>
          </p:cNvSpPr>
          <p:nvPr>
            <p:ph type="title"/>
          </p:nvPr>
        </p:nvSpPr>
        <p:spPr>
          <a:prstGeom prst="rect">
            <a:avLst/>
          </a:prstGeom>
        </p:spPr>
        <p:txBody>
          <a:bodyPr/>
          <a:lstStyle/>
          <a:p>
            <a:r>
              <a:rPr dirty="0" err="1"/>
              <a:t>FlowPane</a:t>
            </a:r>
            <a:r>
              <a:rPr dirty="0"/>
              <a:t> </a:t>
            </a:r>
            <a:r>
              <a:rPr lang="en-US" dirty="0"/>
              <a:t>Class</a:t>
            </a:r>
            <a:endParaRPr dirty="0"/>
          </a:p>
        </p:txBody>
      </p:sp>
      <p:sp>
        <p:nvSpPr>
          <p:cNvPr id="222" name="FlowPane özelliklerini ve metotlarını inceleyelim."/>
          <p:cNvSpPr txBox="1">
            <a:spLocks noGrp="1"/>
          </p:cNvSpPr>
          <p:nvPr>
            <p:ph type="body" idx="1"/>
          </p:nvPr>
        </p:nvSpPr>
        <p:spPr>
          <a:prstGeom prst="rect">
            <a:avLst/>
          </a:prstGeom>
        </p:spPr>
        <p:txBody>
          <a:bodyPr/>
          <a:lstStyle/>
          <a:p>
            <a:r>
              <a:rPr lang="en-US" sz="3200" dirty="0"/>
              <a:t>The program creates a </a:t>
            </a:r>
            <a:r>
              <a:rPr lang="en-US" sz="3200" dirty="0" err="1"/>
              <a:t>FlowPane</a:t>
            </a:r>
            <a:r>
              <a:rPr lang="en-US" sz="3200" dirty="0"/>
              <a:t> (line 13) and sets its padding property with an Insets object (line 14). An Insets object specifies the size of the border of a pane.</a:t>
            </a:r>
          </a:p>
          <a:p>
            <a:r>
              <a:rPr lang="en-US" sz="3200" dirty="0"/>
              <a:t>The constructor Insets(11, 12, 13, 14) creates an Insets with the border sizes for top (11), right (12), bottom (13), and left (14) in pixels.</a:t>
            </a:r>
          </a:p>
          <a:p>
            <a:r>
              <a:rPr lang="en-US" sz="3200" dirty="0"/>
              <a:t>You can also use the constructor Insets(value) to create an Insets with the same value for all four sides. </a:t>
            </a:r>
          </a:p>
          <a:p>
            <a:r>
              <a:rPr lang="en-US" sz="3200" dirty="0"/>
              <a:t>The </a:t>
            </a:r>
            <a:r>
              <a:rPr lang="en-US" sz="3200" dirty="0" err="1"/>
              <a:t>hGap</a:t>
            </a:r>
            <a:r>
              <a:rPr lang="en-US" sz="3200" dirty="0"/>
              <a:t> and </a:t>
            </a:r>
            <a:r>
              <a:rPr lang="en-US" sz="3200" dirty="0" err="1"/>
              <a:t>vGap</a:t>
            </a:r>
            <a:r>
              <a:rPr lang="en-US" sz="3200" dirty="0"/>
              <a:t> properties are in lines 15 and 16 to specify the horizontal gap and vertical gap, respectively, between two nodes in the pane.</a:t>
            </a:r>
          </a:p>
          <a:p>
            <a:pPr marL="0" indent="0">
              <a:buNone/>
            </a:pPr>
            <a:endParaRPr sz="3200" dirty="0"/>
          </a:p>
        </p:txBody>
      </p:sp>
      <p:pic>
        <p:nvPicPr>
          <p:cNvPr id="3" name="Picture 2">
            <a:extLst>
              <a:ext uri="{FF2B5EF4-FFF2-40B4-BE49-F238E27FC236}">
                <a16:creationId xmlns:a16="http://schemas.microsoft.com/office/drawing/2014/main" id="{B8B2D536-6055-35D8-CBC2-D4AFF789C4A3}"/>
              </a:ext>
            </a:extLst>
          </p:cNvPr>
          <p:cNvPicPr>
            <a:picLocks noChangeAspect="1"/>
          </p:cNvPicPr>
          <p:nvPr/>
        </p:nvPicPr>
        <p:blipFill>
          <a:blip r:embed="rId2"/>
          <a:stretch>
            <a:fillRect/>
          </a:stretch>
        </p:blipFill>
        <p:spPr>
          <a:xfrm>
            <a:off x="1462808" y="6641976"/>
            <a:ext cx="17425936" cy="6357276"/>
          </a:xfrm>
          <a:prstGeom prst="rect">
            <a:avLst/>
          </a:prstGeom>
        </p:spPr>
      </p:pic>
    </p:spTree>
    <p:extLst>
      <p:ext uri="{BB962C8B-B14F-4D97-AF65-F5344CB8AC3E}">
        <p14:creationId xmlns:p14="http://schemas.microsoft.com/office/powerpoint/2010/main" val="280190749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GridPane Sınıfı"/>
          <p:cNvSpPr txBox="1">
            <a:spLocks noGrp="1"/>
          </p:cNvSpPr>
          <p:nvPr>
            <p:ph type="title"/>
          </p:nvPr>
        </p:nvSpPr>
        <p:spPr>
          <a:prstGeom prst="rect">
            <a:avLst/>
          </a:prstGeom>
        </p:spPr>
        <p:txBody>
          <a:bodyPr/>
          <a:lstStyle/>
          <a:p>
            <a:r>
              <a:rPr dirty="0" err="1"/>
              <a:t>GridPane</a:t>
            </a:r>
            <a:r>
              <a:rPr dirty="0"/>
              <a:t> </a:t>
            </a:r>
            <a:r>
              <a:rPr lang="en-US" dirty="0"/>
              <a:t>Class</a:t>
            </a:r>
            <a:endParaRPr dirty="0"/>
          </a:p>
        </p:txBody>
      </p:sp>
      <p:sp>
        <p:nvSpPr>
          <p:cNvPr id="233" name="GridPane özelliklerini ve metotlarını inceleyelim."/>
          <p:cNvSpPr txBox="1">
            <a:spLocks noGrp="1"/>
          </p:cNvSpPr>
          <p:nvPr>
            <p:ph type="body" idx="1"/>
          </p:nvPr>
        </p:nvSpPr>
        <p:spPr>
          <a:prstGeom prst="rect">
            <a:avLst/>
          </a:prstGeom>
        </p:spPr>
        <p:txBody>
          <a:bodyPr/>
          <a:lstStyle/>
          <a:p>
            <a:r>
              <a:rPr lang="en-US" dirty="0"/>
              <a:t>Let's examine the </a:t>
            </a:r>
            <a:r>
              <a:rPr lang="en-US" dirty="0" err="1"/>
              <a:t>GridPane</a:t>
            </a:r>
            <a:r>
              <a:rPr lang="en-US" dirty="0"/>
              <a:t> properties and methods.
</a:t>
            </a:r>
            <a:endParaRPr dirty="0"/>
          </a:p>
        </p:txBody>
      </p:sp>
      <p:pic>
        <p:nvPicPr>
          <p:cNvPr id="234" name="Screen Shot 2022-04-17 at 16.36.53.png" descr="Screen Shot 2022-04-17 at 16.36.53.png"/>
          <p:cNvPicPr>
            <a:picLocks noChangeAspect="1"/>
          </p:cNvPicPr>
          <p:nvPr/>
        </p:nvPicPr>
        <p:blipFill>
          <a:blip r:embed="rId2"/>
          <a:srcRect r="914"/>
          <a:stretch>
            <a:fillRect/>
          </a:stretch>
        </p:blipFill>
        <p:spPr>
          <a:xfrm>
            <a:off x="5656185" y="4154128"/>
            <a:ext cx="12848189" cy="9224877"/>
          </a:xfrm>
          <a:prstGeom prst="rect">
            <a:avLst/>
          </a:prstGeom>
          <a:ln w="12700">
            <a:miter lim="400000"/>
          </a:ln>
        </p:spPr>
      </p:pic>
      <p:sp>
        <p:nvSpPr>
          <p:cNvPr id="235" name="Rectangle"/>
          <p:cNvSpPr/>
          <p:nvPr/>
        </p:nvSpPr>
        <p:spPr>
          <a:xfrm>
            <a:off x="16611600" y="6757813"/>
            <a:ext cx="1769567" cy="2966840"/>
          </a:xfrm>
          <a:prstGeom prst="rect">
            <a:avLst/>
          </a:prstGeom>
          <a:solidFill>
            <a:srgbClr val="FFFFFF"/>
          </a:solidFill>
          <a:ln w="12700">
            <a:miter lim="400000"/>
          </a:ln>
        </p:spPr>
        <p:txBody>
          <a:bodyPr lIns="0" tIns="0" rIns="0" bIns="0"/>
          <a:lstStyle/>
          <a:p>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GridPane"/>
          <p:cNvSpPr txBox="1">
            <a:spLocks noGrp="1"/>
          </p:cNvSpPr>
          <p:nvPr>
            <p:ph type="title"/>
          </p:nvPr>
        </p:nvSpPr>
        <p:spPr>
          <a:prstGeom prst="rect">
            <a:avLst/>
          </a:prstGeom>
        </p:spPr>
        <p:txBody>
          <a:bodyPr/>
          <a:lstStyle/>
          <a:p>
            <a:r>
              <a:t>GridPane</a:t>
            </a:r>
          </a:p>
        </p:txBody>
      </p:sp>
      <p:sp>
        <p:nvSpPr>
          <p:cNvPr id="238" name="package com.example.deneme5;…"/>
          <p:cNvSpPr txBox="1">
            <a:spLocks noGrp="1"/>
          </p:cNvSpPr>
          <p:nvPr>
            <p:ph type="body" idx="1"/>
          </p:nvPr>
        </p:nvSpPr>
        <p:spPr>
          <a:prstGeom prst="rect">
            <a:avLst/>
          </a:prstGeom>
        </p:spPr>
        <p:txBody>
          <a:bodyPr/>
          <a:lstStyle/>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a:solidFill>
                <a:srgbClr val="080808"/>
              </a:solidFill>
            </a:endParaRP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javafx.geometry.HPos</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javafx.geometry.Pos</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javafx.scene.control.Button</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javafx.scene.control.TextField</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javafx.scene.layout.GridPane</a:t>
            </a:r>
            <a:r>
              <a:rPr>
                <a:solidFill>
                  <a:srgbClr val="080808"/>
                </a:solidFill>
              </a:rP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a:solidFill>
                <a:srgbClr val="080808"/>
              </a:solidFill>
            </a:endParaRP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import </a:t>
            </a:r>
            <a:r>
              <a:t>java.io.IOException</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a:solidFill>
                <a:srgbClr val="080808"/>
              </a:solidFill>
            </a:endParaRP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93192">
              <a:lnSpc>
                <a:spcPct val="100000"/>
              </a:lnSpc>
              <a:spcBef>
                <a:spcPts val="0"/>
              </a:spcBef>
              <a:buClrTx/>
              <a:buSzTx/>
              <a:buFontTx/>
              <a:buNone/>
              <a:defRPr sz="1376">
                <a:solidFill>
                  <a:srgbClr val="9E880C"/>
                </a:solidFill>
                <a:latin typeface="Courier New"/>
                <a:ea typeface="Courier New"/>
                <a:cs typeface="Courier New"/>
                <a:sym typeface="Courier New"/>
              </a:defRPr>
            </a:pPr>
            <a:r>
              <a:rPr>
                <a:solidFill>
                  <a:srgbClr val="080808"/>
                </a:solidFill>
              </a:rPr>
              <a:t>    </a:t>
            </a:r>
            <a:r>
              <a:t>@Override</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rPr>
                <a:solidFill>
                  <a:srgbClr val="9E880C"/>
                </a:solidFill>
              </a:rPr>
              <a:t>    </a:t>
            </a:r>
            <a:r>
              <a:rPr>
                <a:solidFill>
                  <a:srgbClr val="0033B3"/>
                </a:solidFill>
              </a:rPr>
              <a:t>public void </a:t>
            </a:r>
            <a:r>
              <a:rPr>
                <a:solidFill>
                  <a:srgbClr val="00627A"/>
                </a:solidFill>
              </a:rPr>
              <a:t>start</a:t>
            </a:r>
            <a:r>
              <a:t>(</a:t>
            </a:r>
            <a:r>
              <a:rPr>
                <a:solidFill>
                  <a:srgbClr val="000000"/>
                </a:solidFill>
              </a:rPr>
              <a:t>Stage </a:t>
            </a:r>
            <a:r>
              <a:t>primaryStage) </a:t>
            </a:r>
            <a:r>
              <a:rPr>
                <a:solidFill>
                  <a:srgbClr val="0033B3"/>
                </a:solidFill>
              </a:rPr>
              <a:t>throws </a:t>
            </a:r>
            <a:r>
              <a:rPr>
                <a:solidFill>
                  <a:srgbClr val="000000"/>
                </a:solidFill>
              </a:rPr>
              <a:t>IOException </a:t>
            </a:r>
            <a:r>
              <a:t>{</a:t>
            </a: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rPr i="0">
                <a:solidFill>
                  <a:srgbClr val="080808"/>
                </a:solidFill>
              </a:rPr>
              <a:t>        </a:t>
            </a:r>
            <a:r>
              <a:t>// Create a pane and set its properties</a:t>
            </a:r>
          </a:p>
          <a:p>
            <a:pPr marL="0" indent="0" defTabSz="393192">
              <a:lnSpc>
                <a:spcPct val="100000"/>
              </a:lnSpc>
              <a:spcBef>
                <a:spcPts val="0"/>
              </a:spcBef>
              <a:buClrTx/>
              <a:buSzTx/>
              <a:buFontTx/>
              <a:buNone/>
              <a:defRPr sz="1376">
                <a:latin typeface="Courier New"/>
                <a:ea typeface="Courier New"/>
                <a:cs typeface="Courier New"/>
                <a:sym typeface="Courier New"/>
              </a:defRPr>
            </a:pPr>
            <a:r>
              <a:rPr i="1">
                <a:solidFill>
                  <a:srgbClr val="8C8C8C"/>
                </a:solidFill>
              </a:rPr>
              <a:t>        </a:t>
            </a:r>
            <a:r>
              <a:t>GridPane pane </a:t>
            </a:r>
            <a:r>
              <a:rPr>
                <a:solidFill>
                  <a:srgbClr val="080808"/>
                </a:solidFill>
              </a:rPr>
              <a:t>= </a:t>
            </a:r>
            <a:r>
              <a:rPr>
                <a:solidFill>
                  <a:srgbClr val="0033B3"/>
                </a:solidFill>
              </a:rPr>
              <a:t>new </a:t>
            </a:r>
            <a:r>
              <a:rPr>
                <a:solidFill>
                  <a:srgbClr val="080808"/>
                </a:solidFill>
              </a:rPr>
              <a:t>GridPane();</a:t>
            </a:r>
          </a:p>
          <a:p>
            <a:pPr marL="0" indent="0" defTabSz="393192">
              <a:lnSpc>
                <a:spcPct val="100000"/>
              </a:lnSpc>
              <a:spcBef>
                <a:spcPts val="0"/>
              </a:spcBef>
              <a:buClrTx/>
              <a:buSzTx/>
              <a:buFontTx/>
              <a:buNone/>
              <a:defRPr sz="1376">
                <a:solidFill>
                  <a:srgbClr val="8C8C8C"/>
                </a:solidFill>
                <a:latin typeface="Courier New"/>
                <a:ea typeface="Courier New"/>
                <a:cs typeface="Courier New"/>
                <a:sym typeface="Courier New"/>
              </a:defRPr>
            </a:pPr>
            <a:r>
              <a:rPr>
                <a:solidFill>
                  <a:srgbClr val="080808"/>
                </a:solidFill>
              </a:rPr>
              <a:t>        </a:t>
            </a:r>
            <a:r>
              <a:rPr>
                <a:solidFill>
                  <a:srgbClr val="000000"/>
                </a:solidFill>
              </a:rPr>
              <a:t>pane</a:t>
            </a:r>
            <a:r>
              <a:rPr>
                <a:solidFill>
                  <a:srgbClr val="080808"/>
                </a:solidFill>
              </a:rPr>
              <a:t>.setAlignment(</a:t>
            </a:r>
            <a:r>
              <a:rPr>
                <a:solidFill>
                  <a:srgbClr val="000000"/>
                </a:solidFill>
              </a:rPr>
              <a:t>Pos</a:t>
            </a:r>
            <a:r>
              <a:rPr>
                <a:solidFill>
                  <a:srgbClr val="080808"/>
                </a:solidFill>
              </a:rPr>
              <a:t>.</a:t>
            </a:r>
            <a:r>
              <a:rPr i="1">
                <a:solidFill>
                  <a:srgbClr val="872094"/>
                </a:solidFill>
              </a:rPr>
              <a:t>CENTER</a:t>
            </a:r>
            <a:r>
              <a:rPr>
                <a:solidFill>
                  <a:srgbClr val="080808"/>
                </a:solidFill>
              </a:rPr>
              <a:t>); </a:t>
            </a:r>
            <a:r>
              <a:rPr i="1"/>
              <a:t>// Set center alignment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rPr i="1">
                <a:solidFill>
                  <a:srgbClr val="8C8C8C"/>
                </a:solidFill>
              </a:rPr>
              <a:t>        </a:t>
            </a:r>
            <a:r>
              <a:rPr>
                <a:solidFill>
                  <a:srgbClr val="000000"/>
                </a:solidFill>
              </a:rPr>
              <a:t>pane</a:t>
            </a:r>
            <a:r>
              <a:t>.setPadding(</a:t>
            </a:r>
            <a:r>
              <a:rPr>
                <a:solidFill>
                  <a:srgbClr val="0033B3"/>
                </a:solidFill>
              </a:rPr>
              <a:t>new </a:t>
            </a:r>
            <a:r>
              <a:t>Insets(</a:t>
            </a:r>
            <a:r>
              <a:rPr>
                <a:solidFill>
                  <a:srgbClr val="1750EB"/>
                </a:solidFill>
              </a:rPr>
              <a:t>11.5</a:t>
            </a:r>
            <a:r>
              <a:t>, </a:t>
            </a:r>
            <a:r>
              <a:rPr>
                <a:solidFill>
                  <a:srgbClr val="1750EB"/>
                </a:solidFill>
              </a:rPr>
              <a:t>12.5</a:t>
            </a:r>
            <a:r>
              <a:t>, </a:t>
            </a:r>
            <a:r>
              <a:rPr>
                <a:solidFill>
                  <a:srgbClr val="1750EB"/>
                </a:solidFill>
              </a:rPr>
              <a:t>13.5</a:t>
            </a:r>
            <a:r>
              <a:t>, </a:t>
            </a:r>
            <a:r>
              <a:rPr>
                <a:solidFill>
                  <a:srgbClr val="1750EB"/>
                </a:solidFill>
              </a:rPr>
              <a:t>14.5</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.setHgap(</a:t>
            </a:r>
            <a:r>
              <a:rPr>
                <a:solidFill>
                  <a:srgbClr val="1750EB"/>
                </a:solidFill>
              </a:rPr>
              <a:t>5.5</a:t>
            </a:r>
            <a:r>
              <a:t>);</a:t>
            </a:r>
          </a:p>
          <a:p>
            <a:pPr marL="0" indent="0" defTabSz="393192">
              <a:lnSpc>
                <a:spcPct val="100000"/>
              </a:lnSpc>
              <a:spcBef>
                <a:spcPts val="0"/>
              </a:spcBef>
              <a:buClrTx/>
              <a:buSzTx/>
              <a:buFontTx/>
              <a:buNone/>
              <a:defRPr sz="1376">
                <a:solidFill>
                  <a:srgbClr val="8C8C8C"/>
                </a:solidFill>
                <a:latin typeface="Courier New"/>
                <a:ea typeface="Courier New"/>
                <a:cs typeface="Courier New"/>
                <a:sym typeface="Courier New"/>
              </a:defRPr>
            </a:pPr>
            <a:r>
              <a:rPr>
                <a:solidFill>
                  <a:srgbClr val="080808"/>
                </a:solidFill>
              </a:rPr>
              <a:t>        </a:t>
            </a:r>
            <a:r>
              <a:rPr>
                <a:solidFill>
                  <a:srgbClr val="000000"/>
                </a:solidFill>
              </a:rPr>
              <a:t>pane</a:t>
            </a:r>
            <a:r>
              <a:rPr>
                <a:solidFill>
                  <a:srgbClr val="080808"/>
                </a:solidFill>
              </a:rPr>
              <a:t>.setVgap(</a:t>
            </a:r>
            <a:r>
              <a:rPr>
                <a:solidFill>
                  <a:srgbClr val="1750EB"/>
                </a:solidFill>
              </a:rPr>
              <a:t>5.5</a:t>
            </a:r>
            <a:r>
              <a:rPr>
                <a:solidFill>
                  <a:srgbClr val="080808"/>
                </a:solidFill>
              </a:rPr>
              <a:t>); </a:t>
            </a:r>
            <a:r>
              <a:rPr i="1"/>
              <a:t>// Set vGap to 5.5px</a:t>
            </a: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endParaRPr i="1"/>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t>        // Place nodes in the pane</a:t>
            </a:r>
          </a:p>
          <a:p>
            <a:pPr marL="0" indent="0" defTabSz="393192">
              <a:lnSpc>
                <a:spcPct val="100000"/>
              </a:lnSpc>
              <a:spcBef>
                <a:spcPts val="0"/>
              </a:spcBef>
              <a:buClrTx/>
              <a:buSzTx/>
              <a:buFontTx/>
              <a:buNone/>
              <a:defRPr sz="1376">
                <a:solidFill>
                  <a:srgbClr val="077D16"/>
                </a:solidFill>
                <a:latin typeface="Courier New"/>
                <a:ea typeface="Courier New"/>
                <a:cs typeface="Courier New"/>
                <a:sym typeface="Courier New"/>
              </a:defRPr>
            </a:pPr>
            <a:r>
              <a:rPr i="1">
                <a:solidFill>
                  <a:srgbClr val="8C8C8C"/>
                </a:solidFill>
              </a:rPr>
              <a:t>        </a:t>
            </a:r>
            <a:r>
              <a:rPr>
                <a:solidFill>
                  <a:srgbClr val="000000"/>
                </a:solidFill>
              </a:rPr>
              <a:t>pane</a:t>
            </a:r>
            <a:r>
              <a:rPr>
                <a:solidFill>
                  <a:srgbClr val="080808"/>
                </a:solidFill>
              </a:rPr>
              <a:t>.add(</a:t>
            </a:r>
            <a:r>
              <a:rPr>
                <a:solidFill>
                  <a:srgbClr val="0033B3"/>
                </a:solidFill>
              </a:rPr>
              <a:t>new </a:t>
            </a:r>
            <a:r>
              <a:rPr>
                <a:solidFill>
                  <a:srgbClr val="080808"/>
                </a:solidFill>
              </a:rPr>
              <a:t>Label(</a:t>
            </a:r>
            <a:r>
              <a:t>"First Name:"</a:t>
            </a:r>
            <a:r>
              <a:rPr>
                <a:solidFill>
                  <a:srgbClr val="080808"/>
                </a:solidFill>
              </a:rPr>
              <a:t>), </a:t>
            </a:r>
            <a:r>
              <a:rPr>
                <a:solidFill>
                  <a:srgbClr val="1750EB"/>
                </a:solidFill>
              </a:rPr>
              <a:t>0</a:t>
            </a:r>
            <a:r>
              <a:rPr>
                <a:solidFill>
                  <a:srgbClr val="080808"/>
                </a:solidFill>
              </a:rPr>
              <a:t>, </a:t>
            </a:r>
            <a:r>
              <a:rPr>
                <a:solidFill>
                  <a:srgbClr val="1750EB"/>
                </a:solidFill>
              </a:rPr>
              <a:t>0</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33B3"/>
                </a:solidFill>
              </a:rPr>
              <a:t>new </a:t>
            </a:r>
            <a:r>
              <a:t>TextField(), </a:t>
            </a:r>
            <a:r>
              <a:rPr>
                <a:solidFill>
                  <a:srgbClr val="1750EB"/>
                </a:solidFill>
              </a:rPr>
              <a:t>1</a:t>
            </a:r>
            <a:r>
              <a:t>, </a:t>
            </a:r>
            <a:r>
              <a:rPr>
                <a:solidFill>
                  <a:srgbClr val="1750EB"/>
                </a:solidFill>
              </a:rPr>
              <a:t>0</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33B3"/>
                </a:solidFill>
              </a:rPr>
              <a:t>new </a:t>
            </a:r>
            <a:r>
              <a:t>Label(</a:t>
            </a:r>
            <a:r>
              <a:rPr>
                <a:solidFill>
                  <a:srgbClr val="077D16"/>
                </a:solidFill>
              </a:rPr>
              <a:t>"MI:"</a:t>
            </a:r>
            <a:r>
              <a:t>), </a:t>
            </a:r>
            <a:r>
              <a:rPr>
                <a:solidFill>
                  <a:srgbClr val="1750EB"/>
                </a:solidFill>
              </a:rPr>
              <a:t>0</a:t>
            </a:r>
            <a:r>
              <a:t>, </a:t>
            </a:r>
            <a:r>
              <a:rPr>
                <a:solidFill>
                  <a:srgbClr val="1750EB"/>
                </a:solidFill>
              </a:rPr>
              <a:t>1</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33B3"/>
                </a:solidFill>
              </a:rPr>
              <a:t>new </a:t>
            </a:r>
            <a:r>
              <a:t>TextField(), </a:t>
            </a:r>
            <a:r>
              <a:rPr>
                <a:solidFill>
                  <a:srgbClr val="1750EB"/>
                </a:solidFill>
              </a:rPr>
              <a:t>1</a:t>
            </a:r>
            <a:r>
              <a:t>, </a:t>
            </a:r>
            <a:r>
              <a:rPr>
                <a:solidFill>
                  <a:srgbClr val="1750EB"/>
                </a:solidFill>
              </a:rPr>
              <a:t>1</a:t>
            </a:r>
            <a:r>
              <a:t>);</a:t>
            </a:r>
          </a:p>
          <a:p>
            <a:pPr marL="0" indent="0" defTabSz="393192">
              <a:lnSpc>
                <a:spcPct val="100000"/>
              </a:lnSpc>
              <a:spcBef>
                <a:spcPts val="0"/>
              </a:spcBef>
              <a:buClrTx/>
              <a:buSzTx/>
              <a:buFontTx/>
              <a:buNone/>
              <a:defRPr sz="1376">
                <a:solidFill>
                  <a:srgbClr val="077D16"/>
                </a:solidFill>
                <a:latin typeface="Courier New"/>
                <a:ea typeface="Courier New"/>
                <a:cs typeface="Courier New"/>
                <a:sym typeface="Courier New"/>
              </a:defRPr>
            </a:pPr>
            <a:r>
              <a:rPr>
                <a:solidFill>
                  <a:srgbClr val="080808"/>
                </a:solidFill>
              </a:rPr>
              <a:t>        </a:t>
            </a:r>
            <a:r>
              <a:rPr>
                <a:solidFill>
                  <a:srgbClr val="000000"/>
                </a:solidFill>
              </a:rPr>
              <a:t>pane</a:t>
            </a:r>
            <a:r>
              <a:rPr>
                <a:solidFill>
                  <a:srgbClr val="080808"/>
                </a:solidFill>
              </a:rPr>
              <a:t>.add(</a:t>
            </a:r>
            <a:r>
              <a:rPr>
                <a:solidFill>
                  <a:srgbClr val="0033B3"/>
                </a:solidFill>
              </a:rPr>
              <a:t>new </a:t>
            </a:r>
            <a:r>
              <a:rPr>
                <a:solidFill>
                  <a:srgbClr val="080808"/>
                </a:solidFill>
              </a:rPr>
              <a:t>Label(</a:t>
            </a:r>
            <a:r>
              <a:t>"Last Name:"</a:t>
            </a:r>
            <a:r>
              <a:rPr>
                <a:solidFill>
                  <a:srgbClr val="080808"/>
                </a:solidFill>
              </a:rPr>
              <a:t>), </a:t>
            </a:r>
            <a:r>
              <a:rPr>
                <a:solidFill>
                  <a:srgbClr val="1750EB"/>
                </a:solidFill>
              </a:rPr>
              <a:t>0</a:t>
            </a:r>
            <a:r>
              <a:rPr>
                <a:solidFill>
                  <a:srgbClr val="080808"/>
                </a:solidFill>
              </a:rPr>
              <a:t>, </a:t>
            </a:r>
            <a:r>
              <a:rPr>
                <a:solidFill>
                  <a:srgbClr val="1750EB"/>
                </a:solidFill>
              </a:rPr>
              <a:t>2</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33B3"/>
                </a:solidFill>
              </a:rPr>
              <a:t>new </a:t>
            </a:r>
            <a:r>
              <a:t>TextField(), </a:t>
            </a:r>
            <a:r>
              <a:rPr>
                <a:solidFill>
                  <a:srgbClr val="1750EB"/>
                </a:solidFill>
              </a:rPr>
              <a:t>1</a:t>
            </a:r>
            <a:r>
              <a:t>, </a:t>
            </a:r>
            <a:r>
              <a:rPr>
                <a:solidFill>
                  <a:srgbClr val="1750EB"/>
                </a:solidFill>
              </a:rPr>
              <a:t>2</a:t>
            </a:r>
            <a:r>
              <a:t>);</a:t>
            </a:r>
          </a:p>
          <a:p>
            <a:pPr marL="0" indent="0" defTabSz="393192">
              <a:lnSpc>
                <a:spcPct val="100000"/>
              </a:lnSpc>
              <a:spcBef>
                <a:spcPts val="0"/>
              </a:spcBef>
              <a:buClrTx/>
              <a:buSzTx/>
              <a:buFontTx/>
              <a:buNone/>
              <a:defRPr sz="1376">
                <a:latin typeface="Courier New"/>
                <a:ea typeface="Courier New"/>
                <a:cs typeface="Courier New"/>
                <a:sym typeface="Courier New"/>
              </a:defRPr>
            </a:pPr>
            <a:r>
              <a:rPr>
                <a:solidFill>
                  <a:srgbClr val="080808"/>
                </a:solidFill>
              </a:rPr>
              <a:t>        </a:t>
            </a:r>
            <a:r>
              <a:t>Button btAdd </a:t>
            </a:r>
            <a:r>
              <a:rPr>
                <a:solidFill>
                  <a:srgbClr val="080808"/>
                </a:solidFill>
              </a:rPr>
              <a:t>= </a:t>
            </a:r>
            <a:r>
              <a:rPr>
                <a:solidFill>
                  <a:srgbClr val="0033B3"/>
                </a:solidFill>
              </a:rPr>
              <a:t>new </a:t>
            </a:r>
            <a:r>
              <a:rPr>
                <a:solidFill>
                  <a:srgbClr val="080808"/>
                </a:solidFill>
              </a:rPr>
              <a:t>Button(</a:t>
            </a:r>
            <a:r>
              <a:rPr>
                <a:solidFill>
                  <a:srgbClr val="077D16"/>
                </a:solidFill>
              </a:rPr>
              <a:t>"Add Name"</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pane</a:t>
            </a:r>
            <a:r>
              <a:t>.add(</a:t>
            </a:r>
            <a:r>
              <a:rPr>
                <a:solidFill>
                  <a:srgbClr val="000000"/>
                </a:solidFill>
              </a:rPr>
              <a:t>btAdd</a:t>
            </a:r>
            <a:r>
              <a:t>, </a:t>
            </a:r>
            <a:r>
              <a:rPr>
                <a:solidFill>
                  <a:srgbClr val="1750EB"/>
                </a:solidFill>
              </a:rPr>
              <a:t>1</a:t>
            </a:r>
            <a:r>
              <a:t>, </a:t>
            </a:r>
            <a:r>
              <a:rPr>
                <a:solidFill>
                  <a:srgbClr val="1750EB"/>
                </a:solidFill>
              </a:rPr>
              <a:t>3</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a:solidFill>
                  <a:srgbClr val="000000"/>
                </a:solidFill>
              </a:rPr>
              <a:t>GridPane</a:t>
            </a:r>
            <a:r>
              <a:t>.</a:t>
            </a:r>
            <a:r>
              <a:rPr i="1"/>
              <a:t>setHalignment</a:t>
            </a:r>
            <a:r>
              <a:t>(</a:t>
            </a:r>
            <a:r>
              <a:rPr>
                <a:solidFill>
                  <a:srgbClr val="000000"/>
                </a:solidFill>
              </a:rPr>
              <a:t>btAdd</a:t>
            </a:r>
            <a:r>
              <a:t>, </a:t>
            </a:r>
            <a:r>
              <a:rPr>
                <a:solidFill>
                  <a:srgbClr val="000000"/>
                </a:solidFill>
              </a:rPr>
              <a:t>HPos</a:t>
            </a:r>
            <a:r>
              <a:t>.</a:t>
            </a:r>
            <a:r>
              <a:rPr i="1">
                <a:solidFill>
                  <a:srgbClr val="872094"/>
                </a:solidFill>
              </a:rPr>
              <a:t>RIGHT</a:t>
            </a:r>
            <a: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393192">
              <a:lnSpc>
                <a:spcPct val="100000"/>
              </a:lnSpc>
              <a:spcBef>
                <a:spcPts val="0"/>
              </a:spcBef>
              <a:buClrTx/>
              <a:buSzTx/>
              <a:buFontTx/>
              <a:buNone/>
              <a:defRPr sz="1376">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primaryStage.setTitle(</a:t>
            </a:r>
            <a:r>
              <a:rPr>
                <a:solidFill>
                  <a:srgbClr val="077D16"/>
                </a:solidFill>
              </a:rPr>
              <a:t>"ShowGridPane"</a:t>
            </a:r>
            <a:r>
              <a:t>); </a:t>
            </a:r>
            <a:r>
              <a:rPr i="1">
                <a:solidFill>
                  <a:srgbClr val="8C8C8C"/>
                </a:solidFill>
              </a:rPr>
              <a:t>// Set the stage title</a:t>
            </a: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endParaRPr i="1">
              <a:solidFill>
                <a:srgbClr val="8C8C8C"/>
              </a:solidFill>
            </a:endParaRPr>
          </a:p>
          <a:p>
            <a:pPr marL="0" indent="0" defTabSz="393192">
              <a:lnSpc>
                <a:spcPct val="100000"/>
              </a:lnSpc>
              <a:spcBef>
                <a:spcPts val="0"/>
              </a:spcBef>
              <a:buClrTx/>
              <a:buSzTx/>
              <a:buFontTx/>
              <a:buNone/>
              <a:defRPr sz="1376" i="1">
                <a:solidFill>
                  <a:srgbClr val="8C8C8C"/>
                </a:solidFill>
                <a:latin typeface="Courier New"/>
                <a:ea typeface="Courier New"/>
                <a:cs typeface="Courier New"/>
                <a:sym typeface="Courier New"/>
              </a:defRPr>
            </a:pPr>
            <a:r>
              <a:t>    </a:t>
            </a:r>
            <a:r>
              <a:rPr i="0">
                <a:solidFill>
                  <a:srgbClr val="080808"/>
                </a:solidFill>
              </a:rPr>
              <a:t>}</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endParaRPr i="0">
              <a:solidFill>
                <a:srgbClr val="080808"/>
              </a:solidFill>
            </a:endParaRPr>
          </a:p>
          <a:p>
            <a:pPr marL="0" indent="0" defTabSz="393192">
              <a:lnSpc>
                <a:spcPct val="100000"/>
              </a:lnSpc>
              <a:spcBef>
                <a:spcPts val="0"/>
              </a:spcBef>
              <a:buClrTx/>
              <a:buSzTx/>
              <a:buFontTx/>
              <a:buNone/>
              <a:defRPr sz="1376">
                <a:solidFill>
                  <a:srgbClr val="0033B3"/>
                </a:solidFill>
                <a:latin typeface="Courier New"/>
                <a:ea typeface="Courier New"/>
                <a:cs typeface="Courier New"/>
                <a:sym typeface="Courier New"/>
              </a:defRPr>
            </a:pPr>
            <a:r>
              <a:rPr>
                <a:solidFill>
                  <a:srgbClr val="080808"/>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r>
              <a:rPr i="1"/>
              <a:t>launch</a:t>
            </a:r>
            <a:r>
              <a:t>(args);</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    }</a:t>
            </a:r>
          </a:p>
          <a:p>
            <a:pPr marL="0" indent="0" defTabSz="393192">
              <a:lnSpc>
                <a:spcPct val="100000"/>
              </a:lnSpc>
              <a:spcBef>
                <a:spcPts val="0"/>
              </a:spcBef>
              <a:buClrTx/>
              <a:buSzTx/>
              <a:buFontTx/>
              <a:buNone/>
              <a:defRPr sz="1376">
                <a:solidFill>
                  <a:srgbClr val="080808"/>
                </a:solidFill>
                <a:latin typeface="Courier New"/>
                <a:ea typeface="Courier New"/>
                <a:cs typeface="Courier New"/>
                <a:sym typeface="Courier New"/>
              </a:defRPr>
            </a:pP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p>
        </p:txBody>
      </p:sp>
      <p:grpSp>
        <p:nvGrpSpPr>
          <p:cNvPr id="241" name="Group">
            <a:hlinkClick r:id="rId2"/>
          </p:cNvPr>
          <p:cNvGrpSpPr/>
          <p:nvPr/>
        </p:nvGrpSpPr>
        <p:grpSpPr>
          <a:xfrm>
            <a:off x="19103751" y="11947601"/>
            <a:ext cx="3710718" cy="636580"/>
            <a:chOff x="0" y="0"/>
            <a:chExt cx="3710716" cy="636578"/>
          </a:xfrm>
        </p:grpSpPr>
        <p:sp>
          <p:nvSpPr>
            <p:cNvPr id="239"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40"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ShowGridPane</a:t>
              </a:r>
            </a:p>
          </p:txBody>
        </p:sp>
      </p:grpSp>
      <p:pic>
        <p:nvPicPr>
          <p:cNvPr id="242" name="Screen Shot 2022-04-17 at 16.42.01.png" descr="Screen Shot 2022-04-17 at 16.42.01.png"/>
          <p:cNvPicPr>
            <a:picLocks noChangeAspect="1"/>
          </p:cNvPicPr>
          <p:nvPr/>
        </p:nvPicPr>
        <p:blipFill>
          <a:blip r:embed="rId3"/>
          <a:stretch>
            <a:fillRect/>
          </a:stretch>
        </p:blipFill>
        <p:spPr>
          <a:xfrm>
            <a:off x="16173450" y="4155380"/>
            <a:ext cx="4648200" cy="3632201"/>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BorderPane Sınıfı"/>
          <p:cNvSpPr txBox="1">
            <a:spLocks noGrp="1"/>
          </p:cNvSpPr>
          <p:nvPr>
            <p:ph type="title"/>
          </p:nvPr>
        </p:nvSpPr>
        <p:spPr>
          <a:prstGeom prst="rect">
            <a:avLst/>
          </a:prstGeom>
        </p:spPr>
        <p:txBody>
          <a:bodyPr/>
          <a:lstStyle/>
          <a:p>
            <a:r>
              <a:rPr dirty="0" err="1"/>
              <a:t>BorderPane</a:t>
            </a:r>
            <a:r>
              <a:rPr dirty="0"/>
              <a:t> </a:t>
            </a:r>
            <a:r>
              <a:rPr lang="en-US" dirty="0"/>
              <a:t>Class</a:t>
            </a:r>
            <a:endParaRPr dirty="0"/>
          </a:p>
        </p:txBody>
      </p:sp>
      <p:sp>
        <p:nvSpPr>
          <p:cNvPr id="245" name="BorderPane özelliklerini ve metotlarını inceleyelim."/>
          <p:cNvSpPr txBox="1">
            <a:spLocks noGrp="1"/>
          </p:cNvSpPr>
          <p:nvPr>
            <p:ph type="body" idx="1"/>
          </p:nvPr>
        </p:nvSpPr>
        <p:spPr>
          <a:prstGeom prst="rect">
            <a:avLst/>
          </a:prstGeom>
        </p:spPr>
        <p:txBody>
          <a:bodyPr/>
          <a:lstStyle/>
          <a:p>
            <a:r>
              <a:rPr lang="en-US" dirty="0"/>
              <a:t>Let's examine the </a:t>
            </a:r>
            <a:r>
              <a:rPr lang="en-US" dirty="0" err="1"/>
              <a:t>BorderPane</a:t>
            </a:r>
            <a:r>
              <a:rPr lang="en-US" dirty="0"/>
              <a:t> properties and methods.</a:t>
            </a:r>
            <a:endParaRPr dirty="0"/>
          </a:p>
        </p:txBody>
      </p:sp>
      <p:pic>
        <p:nvPicPr>
          <p:cNvPr id="246" name="Screen Shot 2022-04-17 at 16.44.03.png" descr="Screen Shot 2022-04-17 at 16.44.03.png"/>
          <p:cNvPicPr>
            <a:picLocks noChangeAspect="1"/>
          </p:cNvPicPr>
          <p:nvPr/>
        </p:nvPicPr>
        <p:blipFill>
          <a:blip r:embed="rId2"/>
          <a:stretch>
            <a:fillRect/>
          </a:stretch>
        </p:blipFill>
        <p:spPr>
          <a:xfrm>
            <a:off x="4024416" y="4289964"/>
            <a:ext cx="16335168" cy="6456920"/>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BorderPane"/>
          <p:cNvSpPr txBox="1">
            <a:spLocks noGrp="1"/>
          </p:cNvSpPr>
          <p:nvPr>
            <p:ph type="title"/>
          </p:nvPr>
        </p:nvSpPr>
        <p:spPr>
          <a:prstGeom prst="rect">
            <a:avLst/>
          </a:prstGeom>
        </p:spPr>
        <p:txBody>
          <a:bodyPr/>
          <a:lstStyle/>
          <a:p>
            <a:r>
              <a:t>BorderPane</a:t>
            </a:r>
          </a:p>
        </p:txBody>
      </p:sp>
      <p:sp>
        <p:nvSpPr>
          <p:cNvPr id="249" name="package com.example.deneme5;…"/>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javafx.scene.layout.BorderPane</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javafx.scene.layout.StackPane</a:t>
            </a:r>
            <a:r>
              <a:rPr>
                <a:solidFill>
                  <a:srgbClr val="080808"/>
                </a:solidFill>
              </a:rPr>
              <a:t>;</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1700" i="1">
                <a:solidFill>
                  <a:srgbClr val="8C8C8C"/>
                </a:solidFill>
                <a:latin typeface="Courier New"/>
                <a:ea typeface="Courier New"/>
                <a:cs typeface="Courier New"/>
                <a:sym typeface="Courier New"/>
              </a:defRPr>
            </a:pPr>
            <a:r>
              <a:rPr i="0">
                <a:solidFill>
                  <a:srgbClr val="080808"/>
                </a:solidFill>
              </a:rPr>
              <a:t>    </a:t>
            </a:r>
            <a:r>
              <a:rPr i="0">
                <a:solidFill>
                  <a:srgbClr val="9E880C"/>
                </a:solidFill>
              </a:rPr>
              <a:t>@Override </a:t>
            </a:r>
            <a:r>
              <a:t>// Override the start method in the Application class</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rPr i="1">
                <a:solidFill>
                  <a:srgbClr val="8C8C8C"/>
                </a:solidFill>
              </a:rPr>
              <a:t>    </a:t>
            </a:r>
            <a:r>
              <a:rPr>
                <a:solidFill>
                  <a:srgbClr val="0033B3"/>
                </a:solidFill>
              </a:rPr>
              <a:t>public void </a:t>
            </a:r>
            <a:r>
              <a:rPr>
                <a:solidFill>
                  <a:srgbClr val="00627A"/>
                </a:solidFill>
              </a:rPr>
              <a:t>start</a:t>
            </a:r>
            <a:r>
              <a:t>(</a:t>
            </a:r>
            <a:r>
              <a:rPr>
                <a:solidFill>
                  <a:srgbClr val="000000"/>
                </a:solidFill>
              </a:rPr>
              <a:t>Stage </a:t>
            </a:r>
            <a:r>
              <a:t>primaryStage) {</a:t>
            </a:r>
          </a:p>
          <a:p>
            <a:pPr marL="0" indent="0" defTabSz="457200">
              <a:lnSpc>
                <a:spcPct val="100000"/>
              </a:lnSpc>
              <a:spcBef>
                <a:spcPts val="0"/>
              </a:spcBef>
              <a:buClrTx/>
              <a:buSzTx/>
              <a:buFontTx/>
              <a:buNone/>
              <a:defRPr sz="1700" i="1">
                <a:solidFill>
                  <a:srgbClr val="8C8C8C"/>
                </a:solidFill>
                <a:latin typeface="Courier New"/>
                <a:ea typeface="Courier New"/>
                <a:cs typeface="Courier New"/>
                <a:sym typeface="Courier New"/>
              </a:defRPr>
            </a:pPr>
            <a:r>
              <a:rPr i="0">
                <a:solidFill>
                  <a:srgbClr val="080808"/>
                </a:solidFill>
              </a:rPr>
              <a:t>        </a:t>
            </a:r>
            <a:r>
              <a:t>// Create a border pane</a:t>
            </a:r>
          </a:p>
          <a:p>
            <a:pPr marL="0" indent="0" defTabSz="457200">
              <a:lnSpc>
                <a:spcPct val="100000"/>
              </a:lnSpc>
              <a:spcBef>
                <a:spcPts val="0"/>
              </a:spcBef>
              <a:buClrTx/>
              <a:buSzTx/>
              <a:buFontTx/>
              <a:buNone/>
              <a:defRPr sz="1700">
                <a:latin typeface="Courier New"/>
                <a:ea typeface="Courier New"/>
                <a:cs typeface="Courier New"/>
                <a:sym typeface="Courier New"/>
              </a:defRPr>
            </a:pPr>
            <a:r>
              <a:rPr i="1">
                <a:solidFill>
                  <a:srgbClr val="8C8C8C"/>
                </a:solidFill>
              </a:rPr>
              <a:t>        </a:t>
            </a:r>
            <a:r>
              <a:t>BorderPane pane </a:t>
            </a:r>
            <a:r>
              <a:rPr>
                <a:solidFill>
                  <a:srgbClr val="080808"/>
                </a:solidFill>
              </a:rPr>
              <a:t>= </a:t>
            </a:r>
            <a:r>
              <a:rPr>
                <a:solidFill>
                  <a:srgbClr val="0033B3"/>
                </a:solidFill>
              </a:rPr>
              <a:t>new </a:t>
            </a:r>
            <a:r>
              <a:rPr>
                <a:solidFill>
                  <a:srgbClr val="080808"/>
                </a:solidFill>
              </a:rPr>
              <a:t>BorderPane();</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700" i="1">
                <a:solidFill>
                  <a:srgbClr val="8C8C8C"/>
                </a:solidFill>
                <a:latin typeface="Courier New"/>
                <a:ea typeface="Courier New"/>
                <a:cs typeface="Courier New"/>
                <a:sym typeface="Courier New"/>
              </a:defRPr>
            </a:pPr>
            <a:r>
              <a:rPr i="0">
                <a:solidFill>
                  <a:srgbClr val="080808"/>
                </a:solidFill>
              </a:rPr>
              <a:t>        </a:t>
            </a:r>
            <a:r>
              <a:t>// Place nodes in the pane</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rPr i="1">
                <a:solidFill>
                  <a:srgbClr val="8C8C8C"/>
                </a:solidFill>
              </a:rPr>
              <a:t>        </a:t>
            </a:r>
            <a:r>
              <a:rPr>
                <a:solidFill>
                  <a:srgbClr val="000000"/>
                </a:solidFill>
              </a:rPr>
              <a:t>pane</a:t>
            </a:r>
            <a:r>
              <a:t>.setTop(</a:t>
            </a:r>
            <a:r>
              <a:rPr>
                <a:solidFill>
                  <a:srgbClr val="0033B3"/>
                </a:solidFill>
              </a:rPr>
              <a:t>new </a:t>
            </a:r>
            <a:r>
              <a:t>CustomPane(</a:t>
            </a:r>
            <a:r>
              <a:rPr>
                <a:solidFill>
                  <a:srgbClr val="077D16"/>
                </a:solidFill>
              </a:rPr>
              <a:t>"Top"</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a:solidFill>
                  <a:srgbClr val="000000"/>
                </a:solidFill>
              </a:rPr>
              <a:t>pane</a:t>
            </a:r>
            <a:r>
              <a:t>.setRight(</a:t>
            </a:r>
            <a:r>
              <a:rPr>
                <a:solidFill>
                  <a:srgbClr val="0033B3"/>
                </a:solidFill>
              </a:rPr>
              <a:t>new </a:t>
            </a:r>
            <a:r>
              <a:t>CustomPane(</a:t>
            </a:r>
            <a:r>
              <a:rPr>
                <a:solidFill>
                  <a:srgbClr val="077D16"/>
                </a:solidFill>
              </a:rPr>
              <a:t>"Right"</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a:solidFill>
                  <a:srgbClr val="000000"/>
                </a:solidFill>
              </a:rPr>
              <a:t>pane</a:t>
            </a:r>
            <a:r>
              <a:t>.setBottom(</a:t>
            </a:r>
            <a:r>
              <a:rPr>
                <a:solidFill>
                  <a:srgbClr val="0033B3"/>
                </a:solidFill>
              </a:rPr>
              <a:t>new </a:t>
            </a:r>
            <a:r>
              <a:t>CustomPane(</a:t>
            </a:r>
            <a:r>
              <a:rPr>
                <a:solidFill>
                  <a:srgbClr val="077D16"/>
                </a:solidFill>
              </a:rPr>
              <a:t>"Bottom"</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a:solidFill>
                  <a:srgbClr val="000000"/>
                </a:solidFill>
              </a:rPr>
              <a:t>pane</a:t>
            </a:r>
            <a:r>
              <a:t>.setLeft(</a:t>
            </a:r>
            <a:r>
              <a:rPr>
                <a:solidFill>
                  <a:srgbClr val="0033B3"/>
                </a:solidFill>
              </a:rPr>
              <a:t>new </a:t>
            </a:r>
            <a:r>
              <a:t>CustomPane(</a:t>
            </a:r>
            <a:r>
              <a:rPr>
                <a:solidFill>
                  <a:srgbClr val="077D16"/>
                </a:solidFill>
              </a:rPr>
              <a:t>"Left"</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r>
              <a:rPr>
                <a:solidFill>
                  <a:srgbClr val="000000"/>
                </a:solidFill>
              </a:rPr>
              <a:t>pane</a:t>
            </a:r>
            <a:r>
              <a:t>.setCenter(</a:t>
            </a:r>
            <a:r>
              <a:rPr>
                <a:solidFill>
                  <a:srgbClr val="0033B3"/>
                </a:solidFill>
              </a:rPr>
              <a:t>new </a:t>
            </a:r>
            <a:r>
              <a:t>CustomPane(</a:t>
            </a:r>
            <a:r>
              <a:rPr>
                <a:solidFill>
                  <a:srgbClr val="077D16"/>
                </a:solidFill>
              </a:rPr>
              <a:t>"Center"</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700"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457200">
              <a:lnSpc>
                <a:spcPct val="100000"/>
              </a:lnSpc>
              <a:spcBef>
                <a:spcPts val="0"/>
              </a:spcBef>
              <a:buClrTx/>
              <a:buSzTx/>
              <a:buFontTx/>
              <a:buNone/>
              <a:defRPr sz="1700">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primaryStage.setTitle(</a:t>
            </a:r>
            <a:r>
              <a:rPr>
                <a:solidFill>
                  <a:srgbClr val="077D16"/>
                </a:solidFill>
              </a:rPr>
              <a:t>"ShowBorderPane"</a:t>
            </a:r>
            <a:r>
              <a:t>); </a:t>
            </a:r>
            <a:r>
              <a:rPr i="1">
                <a:solidFill>
                  <a:srgbClr val="8C8C8C"/>
                </a:solidFill>
              </a:rPr>
              <a:t>// Set the stage title</a:t>
            </a:r>
          </a:p>
          <a:p>
            <a:pPr marL="0" indent="0" defTabSz="457200">
              <a:lnSpc>
                <a:spcPct val="100000"/>
              </a:lnSpc>
              <a:spcBef>
                <a:spcPts val="0"/>
              </a:spcBef>
              <a:buClrTx/>
              <a:buSzTx/>
              <a:buFontTx/>
              <a:buNone/>
              <a:defRPr sz="1700"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57200">
              <a:lnSpc>
                <a:spcPct val="100000"/>
              </a:lnSpc>
              <a:spcBef>
                <a:spcPts val="0"/>
              </a:spcBef>
              <a:buClrTx/>
              <a:buSzTx/>
              <a:buFontTx/>
              <a:buNone/>
              <a:defRPr sz="1700" i="1">
                <a:solidFill>
                  <a:srgbClr val="8C8C8C"/>
                </a:solidFill>
                <a:latin typeface="Courier New"/>
                <a:ea typeface="Courier New"/>
                <a:cs typeface="Courier New"/>
                <a:sym typeface="Courier New"/>
              </a:defRPr>
            </a:pPr>
            <a:r>
              <a:t>    </a:t>
            </a:r>
            <a:r>
              <a:rPr i="0">
                <a:solidFill>
                  <a:srgbClr val="080808"/>
                </a:solidFill>
              </a:rP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700" i="1">
                <a:solidFill>
                  <a:srgbClr val="8C8C8C"/>
                </a:solidFill>
                <a:latin typeface="Courier New"/>
                <a:ea typeface="Courier New"/>
                <a:cs typeface="Courier New"/>
                <a:sym typeface="Courier New"/>
              </a:defRPr>
            </a:pPr>
            <a:r>
              <a:t>// Define a custom pane to hold a label in the center of the pane</a:t>
            </a:r>
          </a:p>
          <a:p>
            <a:pPr marL="0" indent="0" defTabSz="457200">
              <a:lnSpc>
                <a:spcPct val="100000"/>
              </a:lnSpc>
              <a:spcBef>
                <a:spcPts val="0"/>
              </a:spcBef>
              <a:buClrTx/>
              <a:buSzTx/>
              <a:buFontTx/>
              <a:buNone/>
              <a:defRPr sz="1700">
                <a:latin typeface="Courier New"/>
                <a:ea typeface="Courier New"/>
                <a:cs typeface="Courier New"/>
                <a:sym typeface="Courier New"/>
              </a:defRPr>
            </a:pPr>
            <a:r>
              <a:rPr>
                <a:solidFill>
                  <a:srgbClr val="0033B3"/>
                </a:solidFill>
              </a:rPr>
              <a:t>class </a:t>
            </a:r>
            <a:r>
              <a:t>CustomPane </a:t>
            </a:r>
            <a:r>
              <a:rPr>
                <a:solidFill>
                  <a:srgbClr val="0033B3"/>
                </a:solidFill>
              </a:rPr>
              <a:t>extends </a:t>
            </a:r>
            <a:r>
              <a:t>StackPane </a:t>
            </a:r>
            <a:r>
              <a:rPr>
                <a:solidFill>
                  <a:srgbClr val="080808"/>
                </a:solidFill>
              </a:rPr>
              <a:t>{</a:t>
            </a:r>
          </a:p>
          <a:p>
            <a:pPr marL="0" indent="0" defTabSz="457200">
              <a:lnSpc>
                <a:spcPct val="100000"/>
              </a:lnSpc>
              <a:spcBef>
                <a:spcPts val="0"/>
              </a:spcBef>
              <a:buClrTx/>
              <a:buSzTx/>
              <a:buFontTx/>
              <a:buNone/>
              <a:defRPr sz="1700">
                <a:solidFill>
                  <a:srgbClr val="00627A"/>
                </a:solidFill>
                <a:latin typeface="Courier New"/>
                <a:ea typeface="Courier New"/>
                <a:cs typeface="Courier New"/>
                <a:sym typeface="Courier New"/>
              </a:defRPr>
            </a:pPr>
            <a:r>
              <a:rPr>
                <a:solidFill>
                  <a:srgbClr val="080808"/>
                </a:solidFill>
              </a:rPr>
              <a:t>    </a:t>
            </a:r>
            <a:r>
              <a:rPr>
                <a:solidFill>
                  <a:srgbClr val="0033B3"/>
                </a:solidFill>
              </a:rPr>
              <a:t>public </a:t>
            </a:r>
            <a:r>
              <a:t>CustomPane</a:t>
            </a:r>
            <a:r>
              <a:rPr>
                <a:solidFill>
                  <a:srgbClr val="080808"/>
                </a:solidFill>
              </a:rPr>
              <a:t>(</a:t>
            </a:r>
            <a:r>
              <a:rPr>
                <a:solidFill>
                  <a:srgbClr val="000000"/>
                </a:solidFill>
              </a:rPr>
              <a:t>String </a:t>
            </a:r>
            <a:r>
              <a:rPr>
                <a:solidFill>
                  <a:srgbClr val="080808"/>
                </a:solidFill>
              </a:rPr>
              <a:t>title) {</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getChildren().add(</a:t>
            </a:r>
            <a:r>
              <a:rPr>
                <a:solidFill>
                  <a:srgbClr val="0033B3"/>
                </a:solidFill>
              </a:rPr>
              <a:t>new </a:t>
            </a:r>
            <a:r>
              <a:t>Label(title));</a:t>
            </a:r>
          </a:p>
          <a:p>
            <a:pPr marL="0" indent="0" defTabSz="457200">
              <a:lnSpc>
                <a:spcPct val="100000"/>
              </a:lnSpc>
              <a:spcBef>
                <a:spcPts val="0"/>
              </a:spcBef>
              <a:buClrTx/>
              <a:buSzTx/>
              <a:buFontTx/>
              <a:buNone/>
              <a:defRPr sz="1700">
                <a:solidFill>
                  <a:srgbClr val="077D16"/>
                </a:solidFill>
                <a:latin typeface="Courier New"/>
                <a:ea typeface="Courier New"/>
                <a:cs typeface="Courier New"/>
                <a:sym typeface="Courier New"/>
              </a:defRPr>
            </a:pPr>
            <a:r>
              <a:rPr>
                <a:solidFill>
                  <a:srgbClr val="080808"/>
                </a:solidFill>
              </a:rPr>
              <a:t>        setStyle(</a:t>
            </a:r>
            <a:r>
              <a:t>"-fx-border-color: red"</a:t>
            </a:r>
            <a:r>
              <a:rPr>
                <a:solidFill>
                  <a:srgbClr val="080808"/>
                </a:solidFill>
              </a:rP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setPadding(</a:t>
            </a:r>
            <a:r>
              <a:rPr>
                <a:solidFill>
                  <a:srgbClr val="0033B3"/>
                </a:solidFill>
              </a:rPr>
              <a:t>new </a:t>
            </a:r>
            <a:r>
              <a:t>Insets(</a:t>
            </a:r>
            <a:r>
              <a:rPr>
                <a:solidFill>
                  <a:srgbClr val="1750EB"/>
                </a:solidFill>
              </a:rPr>
              <a:t>11.5</a:t>
            </a:r>
            <a:r>
              <a:t>, </a:t>
            </a:r>
            <a:r>
              <a:rPr>
                <a:solidFill>
                  <a:srgbClr val="1750EB"/>
                </a:solidFill>
              </a:rPr>
              <a:t>12.5</a:t>
            </a:r>
            <a:r>
              <a:t>, </a:t>
            </a:r>
            <a:r>
              <a:rPr>
                <a:solidFill>
                  <a:srgbClr val="1750EB"/>
                </a:solidFill>
              </a:rPr>
              <a:t>13.5</a:t>
            </a:r>
            <a:r>
              <a:t>, </a:t>
            </a:r>
            <a:r>
              <a:rPr>
                <a:solidFill>
                  <a:srgbClr val="1750EB"/>
                </a:solidFill>
              </a:rPr>
              <a:t>14.5</a:t>
            </a:r>
            <a:r>
              <a:t>));</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700">
                <a:solidFill>
                  <a:srgbClr val="080808"/>
                </a:solidFill>
                <a:latin typeface="Courier New"/>
                <a:ea typeface="Courier New"/>
                <a:cs typeface="Courier New"/>
                <a:sym typeface="Courier New"/>
              </a:defRPr>
            </a:pPr>
            <a:r>
              <a:t>}</a:t>
            </a:r>
          </a:p>
        </p:txBody>
      </p:sp>
      <p:grpSp>
        <p:nvGrpSpPr>
          <p:cNvPr id="252" name="Group">
            <a:hlinkClick r:id="rId2"/>
          </p:cNvPr>
          <p:cNvGrpSpPr/>
          <p:nvPr/>
        </p:nvGrpSpPr>
        <p:grpSpPr>
          <a:xfrm>
            <a:off x="19103751" y="11947601"/>
            <a:ext cx="3710718" cy="636580"/>
            <a:chOff x="0" y="0"/>
            <a:chExt cx="3710716" cy="636578"/>
          </a:xfrm>
        </p:grpSpPr>
        <p:sp>
          <p:nvSpPr>
            <p:cNvPr id="250"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51"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ShowBorderPane</a:t>
              </a:r>
            </a:p>
          </p:txBody>
        </p:sp>
      </p:grpSp>
      <p:pic>
        <p:nvPicPr>
          <p:cNvPr id="253" name="Screen Shot 2022-04-17 at 16.46.56.png" descr="Screen Shot 2022-04-17 at 16.46.56.png"/>
          <p:cNvPicPr>
            <a:picLocks noChangeAspect="1"/>
          </p:cNvPicPr>
          <p:nvPr/>
        </p:nvPicPr>
        <p:blipFill>
          <a:blip r:embed="rId3"/>
          <a:stretch>
            <a:fillRect/>
          </a:stretch>
        </p:blipFill>
        <p:spPr>
          <a:xfrm>
            <a:off x="16579651" y="4467721"/>
            <a:ext cx="3644901" cy="3454401"/>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HBox Sınıfı"/>
          <p:cNvSpPr txBox="1">
            <a:spLocks noGrp="1"/>
          </p:cNvSpPr>
          <p:nvPr>
            <p:ph type="title"/>
          </p:nvPr>
        </p:nvSpPr>
        <p:spPr>
          <a:prstGeom prst="rect">
            <a:avLst/>
          </a:prstGeom>
        </p:spPr>
        <p:txBody>
          <a:bodyPr/>
          <a:lstStyle/>
          <a:p>
            <a:r>
              <a:rPr dirty="0" err="1"/>
              <a:t>HBox</a:t>
            </a:r>
            <a:r>
              <a:rPr dirty="0"/>
              <a:t> </a:t>
            </a:r>
            <a:r>
              <a:rPr lang="en-US" dirty="0"/>
              <a:t>Class</a:t>
            </a:r>
            <a:endParaRPr dirty="0"/>
          </a:p>
        </p:txBody>
      </p:sp>
      <p:sp>
        <p:nvSpPr>
          <p:cNvPr id="256" name="HBox özelliklerini ve metotlarını inceleyelim."/>
          <p:cNvSpPr txBox="1">
            <a:spLocks noGrp="1"/>
          </p:cNvSpPr>
          <p:nvPr>
            <p:ph type="body" idx="1"/>
          </p:nvPr>
        </p:nvSpPr>
        <p:spPr>
          <a:prstGeom prst="rect">
            <a:avLst/>
          </a:prstGeom>
        </p:spPr>
        <p:txBody>
          <a:bodyPr/>
          <a:lstStyle/>
          <a:p>
            <a:r>
              <a:rPr lang="en-US" dirty="0"/>
              <a:t>Let's examine </a:t>
            </a:r>
            <a:r>
              <a:rPr lang="en-US" dirty="0" err="1"/>
              <a:t>HBox</a:t>
            </a:r>
            <a:r>
              <a:rPr lang="en-US" dirty="0"/>
              <a:t> properties and methods.</a:t>
            </a:r>
            <a:endParaRPr dirty="0"/>
          </a:p>
        </p:txBody>
      </p:sp>
      <p:pic>
        <p:nvPicPr>
          <p:cNvPr id="257" name="Screen Shot 2022-04-17 at 16.48.38.png" descr="Screen Shot 2022-04-17 at 16.48.38.png"/>
          <p:cNvPicPr>
            <a:picLocks noChangeAspect="1"/>
          </p:cNvPicPr>
          <p:nvPr/>
        </p:nvPicPr>
        <p:blipFill>
          <a:blip r:embed="rId2"/>
          <a:stretch>
            <a:fillRect/>
          </a:stretch>
        </p:blipFill>
        <p:spPr>
          <a:xfrm>
            <a:off x="1998697" y="4369685"/>
            <a:ext cx="20386606" cy="6893616"/>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VBox Sınıfı"/>
          <p:cNvSpPr txBox="1">
            <a:spLocks noGrp="1"/>
          </p:cNvSpPr>
          <p:nvPr>
            <p:ph type="title"/>
          </p:nvPr>
        </p:nvSpPr>
        <p:spPr>
          <a:prstGeom prst="rect">
            <a:avLst/>
          </a:prstGeom>
        </p:spPr>
        <p:txBody>
          <a:bodyPr/>
          <a:lstStyle/>
          <a:p>
            <a:r>
              <a:rPr dirty="0" err="1"/>
              <a:t>VBox</a:t>
            </a:r>
            <a:r>
              <a:rPr dirty="0"/>
              <a:t> </a:t>
            </a:r>
            <a:r>
              <a:rPr lang="en-US" dirty="0"/>
              <a:t>Class</a:t>
            </a:r>
            <a:endParaRPr dirty="0"/>
          </a:p>
        </p:txBody>
      </p:sp>
      <p:sp>
        <p:nvSpPr>
          <p:cNvPr id="260" name="VBox özelliklerini ve metotlarını inceleyelim."/>
          <p:cNvSpPr txBox="1">
            <a:spLocks noGrp="1"/>
          </p:cNvSpPr>
          <p:nvPr>
            <p:ph type="body" idx="1"/>
          </p:nvPr>
        </p:nvSpPr>
        <p:spPr>
          <a:prstGeom prst="rect">
            <a:avLst/>
          </a:prstGeom>
        </p:spPr>
        <p:txBody>
          <a:bodyPr/>
          <a:lstStyle/>
          <a:p>
            <a:r>
              <a:rPr lang="en-US" dirty="0"/>
              <a:t>Let's examine </a:t>
            </a:r>
            <a:r>
              <a:rPr lang="en-US" dirty="0" err="1"/>
              <a:t>VBox</a:t>
            </a:r>
            <a:r>
              <a:rPr lang="en-US" dirty="0"/>
              <a:t> properties and methods.</a:t>
            </a:r>
            <a:endParaRPr dirty="0"/>
          </a:p>
        </p:txBody>
      </p:sp>
      <p:pic>
        <p:nvPicPr>
          <p:cNvPr id="261" name="Screen Shot 2022-04-17 at 16.49.41.png" descr="Screen Shot 2022-04-17 at 16.49.41.png"/>
          <p:cNvPicPr>
            <a:picLocks noChangeAspect="1"/>
          </p:cNvPicPr>
          <p:nvPr/>
        </p:nvPicPr>
        <p:blipFill>
          <a:blip r:embed="rId2"/>
          <a:stretch>
            <a:fillRect/>
          </a:stretch>
        </p:blipFill>
        <p:spPr>
          <a:xfrm>
            <a:off x="2343912" y="4211308"/>
            <a:ext cx="19696176" cy="6614232"/>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HBox, VBox"/>
          <p:cNvSpPr txBox="1">
            <a:spLocks noGrp="1"/>
          </p:cNvSpPr>
          <p:nvPr>
            <p:ph type="title"/>
          </p:nvPr>
        </p:nvSpPr>
        <p:spPr>
          <a:prstGeom prst="rect">
            <a:avLst/>
          </a:prstGeom>
        </p:spPr>
        <p:txBody>
          <a:bodyPr/>
          <a:lstStyle/>
          <a:p>
            <a:r>
              <a:t>HBox, VBox</a:t>
            </a:r>
          </a:p>
        </p:txBody>
      </p:sp>
      <p:sp>
        <p:nvSpPr>
          <p:cNvPr id="264" name="package com.example.deneme5;…"/>
          <p:cNvSpPr txBox="1">
            <a:spLocks noGrp="1"/>
          </p:cNvSpPr>
          <p:nvPr>
            <p:ph type="body" idx="1"/>
          </p:nvPr>
        </p:nvSpPr>
        <p:spPr>
          <a:prstGeom prst="rect">
            <a:avLst/>
          </a:prstGeom>
        </p:spPr>
        <p:txBody>
          <a:bodyPr/>
          <a:lstStyle/>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a:solidFill>
                <a:srgbClr val="080808"/>
              </a:solidFill>
            </a:endParaRP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javafx.scene.control.Button</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javafx.scene.control.Label</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javafx.scene.layout.BorderPane</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javafx.scene.layout.HBox</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javafx.scene.layout.VBox</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javafx.scene.image.Image</a:t>
            </a:r>
            <a:r>
              <a:rPr>
                <a:solidFill>
                  <a:srgbClr val="080808"/>
                </a:solidFill>
              </a:rP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import </a:t>
            </a:r>
            <a:r>
              <a:t>javafx.scene.image.ImageView</a:t>
            </a:r>
            <a:r>
              <a:rPr>
                <a:solidFill>
                  <a:srgbClr val="080808"/>
                </a:solidFill>
              </a:rP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a:solidFill>
                <a:srgbClr val="080808"/>
              </a:solidFill>
            </a:endParaRP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rPr i="0">
                <a:solidFill>
                  <a:srgbClr val="080808"/>
                </a:solidFill>
              </a:rPr>
              <a:t>    </a:t>
            </a:r>
            <a:r>
              <a:rPr i="0">
                <a:solidFill>
                  <a:srgbClr val="9E880C"/>
                </a:solidFill>
              </a:rPr>
              <a:t>@Override </a:t>
            </a:r>
            <a:r>
              <a:t>// Override the start method in the Application class</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rPr i="1">
                <a:solidFill>
                  <a:srgbClr val="8C8C8C"/>
                </a:solidFill>
              </a:rPr>
              <a:t>    </a:t>
            </a:r>
            <a:r>
              <a:rPr>
                <a:solidFill>
                  <a:srgbClr val="0033B3"/>
                </a:solidFill>
              </a:rPr>
              <a:t>public void </a:t>
            </a:r>
            <a:r>
              <a:rPr>
                <a:solidFill>
                  <a:srgbClr val="00627A"/>
                </a:solidFill>
              </a:rPr>
              <a:t>start</a:t>
            </a:r>
            <a:r>
              <a:t>(</a:t>
            </a:r>
            <a:r>
              <a:rPr>
                <a:solidFill>
                  <a:srgbClr val="000000"/>
                </a:solidFill>
              </a:rPr>
              <a:t>Stage </a:t>
            </a:r>
            <a:r>
              <a:t>primaryStage) {</a:t>
            </a: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rPr i="0">
                <a:solidFill>
                  <a:srgbClr val="080808"/>
                </a:solidFill>
              </a:rPr>
              <a:t>        </a:t>
            </a:r>
            <a:r>
              <a:t>// Create a border pane</a:t>
            </a:r>
          </a:p>
          <a:p>
            <a:pPr marL="0" indent="0" defTabSz="356615">
              <a:lnSpc>
                <a:spcPct val="100000"/>
              </a:lnSpc>
              <a:spcBef>
                <a:spcPts val="0"/>
              </a:spcBef>
              <a:buClrTx/>
              <a:buSzTx/>
              <a:buFontTx/>
              <a:buNone/>
              <a:defRPr sz="1013">
                <a:latin typeface="Courier New"/>
                <a:ea typeface="Courier New"/>
                <a:cs typeface="Courier New"/>
                <a:sym typeface="Courier New"/>
              </a:defRPr>
            </a:pPr>
            <a:r>
              <a:rPr i="1">
                <a:solidFill>
                  <a:srgbClr val="8C8C8C"/>
                </a:solidFill>
              </a:rPr>
              <a:t>        </a:t>
            </a:r>
            <a:r>
              <a:t>BorderPane pane </a:t>
            </a:r>
            <a:r>
              <a:rPr>
                <a:solidFill>
                  <a:srgbClr val="080808"/>
                </a:solidFill>
              </a:rPr>
              <a:t>= </a:t>
            </a:r>
            <a:r>
              <a:rPr>
                <a:solidFill>
                  <a:srgbClr val="0033B3"/>
                </a:solidFill>
              </a:rPr>
              <a:t>new </a:t>
            </a:r>
            <a:r>
              <a:rPr>
                <a:solidFill>
                  <a:srgbClr val="080808"/>
                </a:solidFill>
              </a:rPr>
              <a:t>BorderPane();</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a:solidFill>
                <a:srgbClr val="080808"/>
              </a:solidFill>
            </a:endParaRP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rPr i="0">
                <a:solidFill>
                  <a:srgbClr val="080808"/>
                </a:solidFill>
              </a:rPr>
              <a:t>        </a:t>
            </a:r>
            <a:r>
              <a:t>// Place nodes in the pane</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rPr i="1">
                <a:solidFill>
                  <a:srgbClr val="8C8C8C"/>
                </a:solidFill>
              </a:rPr>
              <a:t>        </a:t>
            </a:r>
            <a:r>
              <a:rPr>
                <a:solidFill>
                  <a:srgbClr val="000000"/>
                </a:solidFill>
              </a:rPr>
              <a:t>pane</a:t>
            </a:r>
            <a:r>
              <a:t>.setTop(getHBox());</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0000"/>
                </a:solidFill>
              </a:rPr>
              <a:t>pane</a:t>
            </a:r>
            <a:r>
              <a:t>.setLeft(getVBox());</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356615">
              <a:lnSpc>
                <a:spcPct val="100000"/>
              </a:lnSpc>
              <a:spcBef>
                <a:spcPts val="0"/>
              </a:spcBef>
              <a:buClrTx/>
              <a:buSzTx/>
              <a:buFontTx/>
              <a:buNone/>
              <a:defRPr sz="1013">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primaryStage.setTitle(</a:t>
            </a:r>
            <a:r>
              <a:rPr>
                <a:solidFill>
                  <a:srgbClr val="077D16"/>
                </a:solidFill>
              </a:rPr>
              <a:t>"ShowHBoxVBox"</a:t>
            </a:r>
            <a:r>
              <a:t>); </a:t>
            </a:r>
            <a:r>
              <a:rPr i="1">
                <a:solidFill>
                  <a:srgbClr val="8C8C8C"/>
                </a:solidFill>
              </a:rPr>
              <a:t>// Set the stage title</a:t>
            </a: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t>    </a:t>
            </a:r>
            <a:r>
              <a:rPr i="0">
                <a:solidFill>
                  <a:srgbClr val="080808"/>
                </a:solidFill>
              </a:rP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i="0">
              <a:solidFill>
                <a:srgbClr val="080808"/>
              </a:solidFill>
            </a:endParaRPr>
          </a:p>
          <a:p>
            <a:pPr marL="0" indent="0" defTabSz="356615">
              <a:lnSpc>
                <a:spcPct val="100000"/>
              </a:lnSpc>
              <a:spcBef>
                <a:spcPts val="0"/>
              </a:spcBef>
              <a:buClrTx/>
              <a:buSzTx/>
              <a:buFontTx/>
              <a:buNone/>
              <a:defRPr sz="1013">
                <a:solidFill>
                  <a:srgbClr val="0033B3"/>
                </a:solidFill>
                <a:latin typeface="Courier New"/>
                <a:ea typeface="Courier New"/>
                <a:cs typeface="Courier New"/>
                <a:sym typeface="Courier New"/>
              </a:defRPr>
            </a:pPr>
            <a:r>
              <a:rPr>
                <a:solidFill>
                  <a:srgbClr val="080808"/>
                </a:solidFill>
              </a:rPr>
              <a:t>    </a:t>
            </a:r>
            <a:r>
              <a:t>private </a:t>
            </a:r>
            <a:r>
              <a:rPr>
                <a:solidFill>
                  <a:srgbClr val="000000"/>
                </a:solidFill>
              </a:rPr>
              <a:t>HBox </a:t>
            </a:r>
            <a:r>
              <a:rPr>
                <a:solidFill>
                  <a:srgbClr val="00627A"/>
                </a:solidFill>
              </a:rPr>
              <a:t>getHBox</a:t>
            </a:r>
            <a:r>
              <a:rPr>
                <a:solidFill>
                  <a:srgbClr val="080808"/>
                </a:solidFill>
              </a:rPr>
              <a:t>() {</a:t>
            </a: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rPr i="0">
                <a:solidFill>
                  <a:srgbClr val="080808"/>
                </a:solidFill>
              </a:rPr>
              <a:t>        </a:t>
            </a:r>
            <a:r>
              <a:rPr i="0">
                <a:solidFill>
                  <a:srgbClr val="000000"/>
                </a:solidFill>
              </a:rPr>
              <a:t>HBox hBox </a:t>
            </a:r>
            <a:r>
              <a:rPr i="0">
                <a:solidFill>
                  <a:srgbClr val="080808"/>
                </a:solidFill>
              </a:rPr>
              <a:t>= </a:t>
            </a:r>
            <a:r>
              <a:rPr i="0">
                <a:solidFill>
                  <a:srgbClr val="0033B3"/>
                </a:solidFill>
              </a:rPr>
              <a:t>new </a:t>
            </a:r>
            <a:r>
              <a:rPr i="0">
                <a:solidFill>
                  <a:srgbClr val="080808"/>
                </a:solidFill>
              </a:rPr>
              <a:t>HBox(</a:t>
            </a:r>
            <a:r>
              <a:rPr i="0">
                <a:solidFill>
                  <a:srgbClr val="1750EB"/>
                </a:solidFill>
              </a:rPr>
              <a:t>15</a:t>
            </a:r>
            <a:r>
              <a:rPr i="0">
                <a:solidFill>
                  <a:srgbClr val="080808"/>
                </a:solidFill>
              </a:rPr>
              <a:t>); </a:t>
            </a:r>
            <a:r>
              <a:t>// Create an HBox with 15px spacing</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rPr i="1">
                <a:solidFill>
                  <a:srgbClr val="8C8C8C"/>
                </a:solidFill>
              </a:rPr>
              <a:t>        </a:t>
            </a:r>
            <a:r>
              <a:rPr>
                <a:solidFill>
                  <a:srgbClr val="000000"/>
                </a:solidFill>
              </a:rPr>
              <a:t>hBox</a:t>
            </a:r>
            <a:r>
              <a:t>.setPadding(</a:t>
            </a:r>
            <a:r>
              <a:rPr>
                <a:solidFill>
                  <a:srgbClr val="0033B3"/>
                </a:solidFill>
              </a:rPr>
              <a:t>new </a:t>
            </a:r>
            <a:r>
              <a:t>Insets(</a:t>
            </a:r>
            <a:r>
              <a:rPr>
                <a:solidFill>
                  <a:srgbClr val="1750EB"/>
                </a:solidFill>
              </a:rPr>
              <a:t>15</a:t>
            </a:r>
            <a:r>
              <a:t>, </a:t>
            </a:r>
            <a:r>
              <a:rPr>
                <a:solidFill>
                  <a:srgbClr val="1750EB"/>
                </a:solidFill>
              </a:rPr>
              <a:t>15</a:t>
            </a:r>
            <a:r>
              <a:t>, </a:t>
            </a:r>
            <a:r>
              <a:rPr>
                <a:solidFill>
                  <a:srgbClr val="1750EB"/>
                </a:solidFill>
              </a:rPr>
              <a:t>15</a:t>
            </a:r>
            <a:r>
              <a:t>, </a:t>
            </a:r>
            <a:r>
              <a:rPr>
                <a:solidFill>
                  <a:srgbClr val="1750EB"/>
                </a:solidFill>
              </a:rPr>
              <a:t>15</a:t>
            </a:r>
            <a:r>
              <a:t>));</a:t>
            </a:r>
          </a:p>
          <a:p>
            <a:pPr marL="0" indent="0" defTabSz="356615">
              <a:lnSpc>
                <a:spcPct val="100000"/>
              </a:lnSpc>
              <a:spcBef>
                <a:spcPts val="0"/>
              </a:spcBef>
              <a:buClrTx/>
              <a:buSzTx/>
              <a:buFontTx/>
              <a:buNone/>
              <a:defRPr sz="1013">
                <a:solidFill>
                  <a:srgbClr val="077D16"/>
                </a:solidFill>
                <a:latin typeface="Courier New"/>
                <a:ea typeface="Courier New"/>
                <a:cs typeface="Courier New"/>
                <a:sym typeface="Courier New"/>
              </a:defRPr>
            </a:pPr>
            <a:r>
              <a:rPr>
                <a:solidFill>
                  <a:srgbClr val="080808"/>
                </a:solidFill>
              </a:rPr>
              <a:t>        </a:t>
            </a:r>
            <a:r>
              <a:rPr>
                <a:solidFill>
                  <a:srgbClr val="000000"/>
                </a:solidFill>
              </a:rPr>
              <a:t>hBox</a:t>
            </a:r>
            <a:r>
              <a:rPr>
                <a:solidFill>
                  <a:srgbClr val="080808"/>
                </a:solidFill>
              </a:rPr>
              <a:t>.setStyle(</a:t>
            </a:r>
            <a:r>
              <a:t>"-fx-background-color: gold"</a:t>
            </a:r>
            <a:r>
              <a:rPr>
                <a:solidFill>
                  <a:srgbClr val="080808"/>
                </a:solidFill>
              </a:rP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0000"/>
                </a:solidFill>
              </a:rPr>
              <a:t>hBox</a:t>
            </a:r>
            <a:r>
              <a:t>.getChildren().add(</a:t>
            </a:r>
            <a:r>
              <a:rPr>
                <a:solidFill>
                  <a:srgbClr val="0033B3"/>
                </a:solidFill>
              </a:rPr>
              <a:t>new </a:t>
            </a:r>
            <a:r>
              <a:t>Button(</a:t>
            </a:r>
            <a:r>
              <a:rPr>
                <a:solidFill>
                  <a:srgbClr val="077D16"/>
                </a:solidFill>
              </a:rPr>
              <a:t>"Computer Science"</a:t>
            </a:r>
            <a: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0000"/>
                </a:solidFill>
              </a:rPr>
              <a:t>hBox</a:t>
            </a:r>
            <a:r>
              <a:t>.getChildren().add(</a:t>
            </a:r>
            <a:r>
              <a:rPr>
                <a:solidFill>
                  <a:srgbClr val="0033B3"/>
                </a:solidFill>
              </a:rPr>
              <a:t>new </a:t>
            </a:r>
            <a:r>
              <a:t>Button(</a:t>
            </a:r>
            <a:r>
              <a:rPr>
                <a:solidFill>
                  <a:srgbClr val="077D16"/>
                </a:solidFill>
              </a:rPr>
              <a:t>"Chemistry"</a:t>
            </a:r>
            <a:r>
              <a:t>));</a:t>
            </a: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80808"/>
                </a:solidFill>
              </a:rPr>
              <a:t>        </a:t>
            </a:r>
            <a:r>
              <a:t>ImageView imageView </a:t>
            </a:r>
            <a:r>
              <a:rPr>
                <a:solidFill>
                  <a:srgbClr val="080808"/>
                </a:solidFill>
              </a:rPr>
              <a:t>= </a:t>
            </a:r>
            <a:r>
              <a:rPr>
                <a:solidFill>
                  <a:srgbClr val="0033B3"/>
                </a:solidFill>
              </a:rPr>
              <a:t>new </a:t>
            </a:r>
            <a:r>
              <a:rPr>
                <a:solidFill>
                  <a:srgbClr val="080808"/>
                </a:solidFill>
              </a:rPr>
              <a:t>ImageView(</a:t>
            </a:r>
            <a:r>
              <a:rPr>
                <a:solidFill>
                  <a:srgbClr val="0033B3"/>
                </a:solidFill>
              </a:rPr>
              <a:t>new </a:t>
            </a:r>
            <a:r>
              <a:rPr>
                <a:solidFill>
                  <a:srgbClr val="080808"/>
                </a:solidFill>
              </a:rPr>
              <a:t>Image(</a:t>
            </a:r>
            <a:r>
              <a:rPr>
                <a:solidFill>
                  <a:srgbClr val="077D16"/>
                </a:solidFill>
              </a:rPr>
              <a:t>"turk.gif"</a:t>
            </a:r>
            <a:r>
              <a:rPr>
                <a:solidFill>
                  <a:srgbClr val="080808"/>
                </a:solidFill>
              </a:rP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0000"/>
                </a:solidFill>
              </a:rPr>
              <a:t>hBox</a:t>
            </a:r>
            <a:r>
              <a:t>.getChildren().add(</a:t>
            </a:r>
            <a:r>
              <a:rPr>
                <a:solidFill>
                  <a:srgbClr val="000000"/>
                </a:solidFill>
              </a:rPr>
              <a:t>imageView</a:t>
            </a:r>
            <a: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33B3"/>
                </a:solidFill>
              </a:rPr>
              <a:t>return </a:t>
            </a:r>
            <a:r>
              <a:rPr>
                <a:solidFill>
                  <a:srgbClr val="000000"/>
                </a:solidFill>
              </a:rPr>
              <a:t>hBox</a:t>
            </a:r>
            <a: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a:p>
          <a:p>
            <a:pPr marL="0" indent="0" defTabSz="356615">
              <a:lnSpc>
                <a:spcPct val="100000"/>
              </a:lnSpc>
              <a:spcBef>
                <a:spcPts val="0"/>
              </a:spcBef>
              <a:buClrTx/>
              <a:buSzTx/>
              <a:buFontTx/>
              <a:buNone/>
              <a:defRPr sz="1013">
                <a:solidFill>
                  <a:srgbClr val="0033B3"/>
                </a:solidFill>
                <a:latin typeface="Courier New"/>
                <a:ea typeface="Courier New"/>
                <a:cs typeface="Courier New"/>
                <a:sym typeface="Courier New"/>
              </a:defRPr>
            </a:pPr>
            <a:r>
              <a:rPr>
                <a:solidFill>
                  <a:srgbClr val="080808"/>
                </a:solidFill>
              </a:rPr>
              <a:t>    </a:t>
            </a:r>
            <a:r>
              <a:t>private </a:t>
            </a:r>
            <a:r>
              <a:rPr>
                <a:solidFill>
                  <a:srgbClr val="000000"/>
                </a:solidFill>
              </a:rPr>
              <a:t>VBox </a:t>
            </a:r>
            <a:r>
              <a:rPr>
                <a:solidFill>
                  <a:srgbClr val="00627A"/>
                </a:solidFill>
              </a:rPr>
              <a:t>getVBox</a:t>
            </a:r>
            <a:r>
              <a:rPr>
                <a:solidFill>
                  <a:srgbClr val="080808"/>
                </a:solidFill>
              </a:rPr>
              <a:t>() {</a:t>
            </a: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rPr i="0">
                <a:solidFill>
                  <a:srgbClr val="080808"/>
                </a:solidFill>
              </a:rPr>
              <a:t>        </a:t>
            </a:r>
            <a:r>
              <a:rPr i="0">
                <a:solidFill>
                  <a:srgbClr val="000000"/>
                </a:solidFill>
              </a:rPr>
              <a:t>VBox vBox </a:t>
            </a:r>
            <a:r>
              <a:rPr i="0">
                <a:solidFill>
                  <a:srgbClr val="080808"/>
                </a:solidFill>
              </a:rPr>
              <a:t>= </a:t>
            </a:r>
            <a:r>
              <a:rPr i="0">
                <a:solidFill>
                  <a:srgbClr val="0033B3"/>
                </a:solidFill>
              </a:rPr>
              <a:t>new </a:t>
            </a:r>
            <a:r>
              <a:rPr i="0">
                <a:solidFill>
                  <a:srgbClr val="080808"/>
                </a:solidFill>
              </a:rPr>
              <a:t>VBox(</a:t>
            </a:r>
            <a:r>
              <a:rPr i="0">
                <a:solidFill>
                  <a:srgbClr val="1750EB"/>
                </a:solidFill>
              </a:rPr>
              <a:t>15</a:t>
            </a:r>
            <a:r>
              <a:rPr i="0">
                <a:solidFill>
                  <a:srgbClr val="080808"/>
                </a:solidFill>
              </a:rPr>
              <a:t>); </a:t>
            </a:r>
            <a:r>
              <a:t>// Create a VBox with 15px spacing</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rPr i="1">
                <a:solidFill>
                  <a:srgbClr val="8C8C8C"/>
                </a:solidFill>
              </a:rPr>
              <a:t>        </a:t>
            </a:r>
            <a:r>
              <a:rPr>
                <a:solidFill>
                  <a:srgbClr val="000000"/>
                </a:solidFill>
              </a:rPr>
              <a:t>vBox</a:t>
            </a:r>
            <a:r>
              <a:t>.setPadding(</a:t>
            </a:r>
            <a:r>
              <a:rPr>
                <a:solidFill>
                  <a:srgbClr val="0033B3"/>
                </a:solidFill>
              </a:rPr>
              <a:t>new </a:t>
            </a:r>
            <a:r>
              <a:t>Insets(</a:t>
            </a:r>
            <a:r>
              <a:rPr>
                <a:solidFill>
                  <a:srgbClr val="1750EB"/>
                </a:solidFill>
              </a:rPr>
              <a:t>15</a:t>
            </a:r>
            <a:r>
              <a:t>, </a:t>
            </a:r>
            <a:r>
              <a:rPr>
                <a:solidFill>
                  <a:srgbClr val="1750EB"/>
                </a:solidFill>
              </a:rPr>
              <a:t>5</a:t>
            </a:r>
            <a:r>
              <a:t>, </a:t>
            </a:r>
            <a:r>
              <a:rPr>
                <a:solidFill>
                  <a:srgbClr val="1750EB"/>
                </a:solidFill>
              </a:rPr>
              <a:t>5</a:t>
            </a:r>
            <a:r>
              <a:t>, </a:t>
            </a:r>
            <a:r>
              <a:rPr>
                <a:solidFill>
                  <a:srgbClr val="1750EB"/>
                </a:solidFill>
              </a:rPr>
              <a:t>5</a:t>
            </a:r>
            <a: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0000"/>
                </a:solidFill>
              </a:rPr>
              <a:t>vBox</a:t>
            </a:r>
            <a:r>
              <a:t>.getChildren().add(</a:t>
            </a:r>
            <a:r>
              <a:rPr>
                <a:solidFill>
                  <a:srgbClr val="0033B3"/>
                </a:solidFill>
              </a:rPr>
              <a:t>new </a:t>
            </a:r>
            <a:r>
              <a:t>Label(</a:t>
            </a:r>
            <a:r>
              <a:rPr>
                <a:solidFill>
                  <a:srgbClr val="077D16"/>
                </a:solidFill>
              </a:rPr>
              <a:t>"Courses"</a:t>
            </a:r>
            <a: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a:p>
          <a:p>
            <a:pPr marL="0" indent="0" defTabSz="356615">
              <a:lnSpc>
                <a:spcPct val="100000"/>
              </a:lnSpc>
              <a:spcBef>
                <a:spcPts val="0"/>
              </a:spcBef>
              <a:buClrTx/>
              <a:buSzTx/>
              <a:buFontTx/>
              <a:buNone/>
              <a:defRPr sz="1013">
                <a:solidFill>
                  <a:srgbClr val="077D16"/>
                </a:solidFill>
                <a:latin typeface="Courier New"/>
                <a:ea typeface="Courier New"/>
                <a:cs typeface="Courier New"/>
                <a:sym typeface="Courier New"/>
              </a:defRPr>
            </a:pPr>
            <a:r>
              <a:rPr>
                <a:solidFill>
                  <a:srgbClr val="080808"/>
                </a:solidFill>
              </a:rPr>
              <a:t>        </a:t>
            </a:r>
            <a:r>
              <a:rPr>
                <a:solidFill>
                  <a:srgbClr val="000000"/>
                </a:solidFill>
              </a:rPr>
              <a:t>Label</a:t>
            </a:r>
            <a:r>
              <a:rPr>
                <a:solidFill>
                  <a:srgbClr val="080808"/>
                </a:solidFill>
              </a:rPr>
              <a:t>[] </a:t>
            </a:r>
            <a:r>
              <a:rPr>
                <a:solidFill>
                  <a:srgbClr val="000000"/>
                </a:solidFill>
              </a:rPr>
              <a:t>courses </a:t>
            </a:r>
            <a:r>
              <a:rPr>
                <a:solidFill>
                  <a:srgbClr val="080808"/>
                </a:solidFill>
              </a:rPr>
              <a:t>= {</a:t>
            </a:r>
            <a:r>
              <a:rPr>
                <a:solidFill>
                  <a:srgbClr val="0033B3"/>
                </a:solidFill>
              </a:rPr>
              <a:t>new </a:t>
            </a:r>
            <a:r>
              <a:rPr>
                <a:solidFill>
                  <a:srgbClr val="080808"/>
                </a:solidFill>
              </a:rPr>
              <a:t>Label(</a:t>
            </a:r>
            <a:r>
              <a:t>"CSCI 1301"</a:t>
            </a:r>
            <a:r>
              <a:rPr>
                <a:solidFill>
                  <a:srgbClr val="080808"/>
                </a:solidFill>
              </a:rPr>
              <a:t>), </a:t>
            </a:r>
            <a:r>
              <a:rPr>
                <a:solidFill>
                  <a:srgbClr val="0033B3"/>
                </a:solidFill>
              </a:rPr>
              <a:t>new </a:t>
            </a:r>
            <a:r>
              <a:rPr>
                <a:solidFill>
                  <a:srgbClr val="080808"/>
                </a:solidFill>
              </a:rPr>
              <a:t>Label(</a:t>
            </a:r>
            <a:r>
              <a:t>"CSCI 1302"</a:t>
            </a:r>
            <a:r>
              <a:rPr>
                <a:solidFill>
                  <a:srgbClr val="080808"/>
                </a:solidFill>
              </a:rP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33B3"/>
                </a:solidFill>
              </a:rPr>
              <a:t>new </a:t>
            </a:r>
            <a:r>
              <a:t>Label(</a:t>
            </a:r>
            <a:r>
              <a:rPr>
                <a:solidFill>
                  <a:srgbClr val="077D16"/>
                </a:solidFill>
              </a:rPr>
              <a:t>"CSCI 2410"</a:t>
            </a:r>
            <a:r>
              <a:t>), </a:t>
            </a:r>
            <a:r>
              <a:rPr>
                <a:solidFill>
                  <a:srgbClr val="0033B3"/>
                </a:solidFill>
              </a:rPr>
              <a:t>new </a:t>
            </a:r>
            <a:r>
              <a:t>Label(</a:t>
            </a:r>
            <a:r>
              <a:rPr>
                <a:solidFill>
                  <a:srgbClr val="077D16"/>
                </a:solidFill>
              </a:rPr>
              <a:t>"CSCI 3720"</a:t>
            </a:r>
            <a: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a:p>
          <a:p>
            <a:pPr marL="0" indent="0" defTabSz="356615">
              <a:lnSpc>
                <a:spcPct val="100000"/>
              </a:lnSpc>
              <a:spcBef>
                <a:spcPts val="0"/>
              </a:spcBef>
              <a:buClrTx/>
              <a:buSzTx/>
              <a:buFontTx/>
              <a:buNone/>
              <a:defRPr sz="1013">
                <a:latin typeface="Courier New"/>
                <a:ea typeface="Courier New"/>
                <a:cs typeface="Courier New"/>
                <a:sym typeface="Courier New"/>
              </a:defRPr>
            </a:pPr>
            <a:r>
              <a:rPr>
                <a:solidFill>
                  <a:srgbClr val="080808"/>
                </a:solidFill>
              </a:rPr>
              <a:t>        </a:t>
            </a:r>
            <a:r>
              <a:rPr>
                <a:solidFill>
                  <a:srgbClr val="0033B3"/>
                </a:solidFill>
              </a:rPr>
              <a:t>for </a:t>
            </a:r>
            <a:r>
              <a:rPr>
                <a:solidFill>
                  <a:srgbClr val="080808"/>
                </a:solidFill>
              </a:rPr>
              <a:t>(</a:t>
            </a:r>
            <a:r>
              <a:t>Label course</a:t>
            </a:r>
            <a:r>
              <a:rPr>
                <a:solidFill>
                  <a:srgbClr val="080808"/>
                </a:solidFill>
              </a:rPr>
              <a:t>: </a:t>
            </a:r>
            <a:r>
              <a:t>courses</a:t>
            </a:r>
            <a:r>
              <a:rPr>
                <a:solidFill>
                  <a:srgbClr val="080808"/>
                </a:solidFill>
              </a:rPr>
              <a:t>) {</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0000"/>
                </a:solidFill>
              </a:rPr>
              <a:t>VBox</a:t>
            </a:r>
            <a:r>
              <a:t>.</a:t>
            </a:r>
            <a:r>
              <a:rPr i="1"/>
              <a:t>setMargin</a:t>
            </a:r>
            <a:r>
              <a:t>(</a:t>
            </a:r>
            <a:r>
              <a:rPr>
                <a:solidFill>
                  <a:srgbClr val="000000"/>
                </a:solidFill>
              </a:rPr>
              <a:t>course</a:t>
            </a:r>
            <a:r>
              <a:t>, </a:t>
            </a:r>
            <a:r>
              <a:rPr>
                <a:solidFill>
                  <a:srgbClr val="0033B3"/>
                </a:solidFill>
              </a:rPr>
              <a:t>new </a:t>
            </a:r>
            <a:r>
              <a:t>Insets(</a:t>
            </a:r>
            <a:r>
              <a:rPr>
                <a:solidFill>
                  <a:srgbClr val="1750EB"/>
                </a:solidFill>
              </a:rPr>
              <a:t>0</a:t>
            </a:r>
            <a:r>
              <a:t>, </a:t>
            </a:r>
            <a:r>
              <a:rPr>
                <a:solidFill>
                  <a:srgbClr val="1750EB"/>
                </a:solidFill>
              </a:rPr>
              <a:t>0</a:t>
            </a:r>
            <a:r>
              <a:t>, </a:t>
            </a:r>
            <a:r>
              <a:rPr>
                <a:solidFill>
                  <a:srgbClr val="1750EB"/>
                </a:solidFill>
              </a:rPr>
              <a:t>0</a:t>
            </a:r>
            <a:r>
              <a:t>, </a:t>
            </a:r>
            <a:r>
              <a:rPr>
                <a:solidFill>
                  <a:srgbClr val="1750EB"/>
                </a:solidFill>
              </a:rPr>
              <a:t>15</a:t>
            </a:r>
            <a: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0000"/>
                </a:solidFill>
              </a:rPr>
              <a:t>vBox</a:t>
            </a:r>
            <a:r>
              <a:t>.getChildren().add(</a:t>
            </a:r>
            <a:r>
              <a:rPr>
                <a:solidFill>
                  <a:srgbClr val="000000"/>
                </a:solidFill>
              </a:rPr>
              <a:t>course</a:t>
            </a:r>
            <a: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a:solidFill>
                  <a:srgbClr val="0033B3"/>
                </a:solidFill>
              </a:rPr>
              <a:t>return </a:t>
            </a:r>
            <a:r>
              <a:rPr>
                <a:solidFill>
                  <a:srgbClr val="000000"/>
                </a:solidFill>
              </a:rPr>
              <a:t>vBox</a:t>
            </a:r>
            <a:r>
              <a:t>;</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endParaRP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i="1">
                <a:solidFill>
                  <a:srgbClr val="8C8C8C"/>
                </a:solidFill>
              </a:rPr>
              <a:t>/**</a:t>
            </a: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t>     * The main method is only needed for the IDE with limited</a:t>
            </a: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t>     * JavaFX support. Not needed for running from the command line.</a:t>
            </a:r>
          </a:p>
          <a:p>
            <a:pPr marL="0" indent="0" defTabSz="356615">
              <a:lnSpc>
                <a:spcPct val="100000"/>
              </a:lnSpc>
              <a:spcBef>
                <a:spcPts val="0"/>
              </a:spcBef>
              <a:buClrTx/>
              <a:buSzTx/>
              <a:buFontTx/>
              <a:buNone/>
              <a:defRPr sz="1013" i="1">
                <a:solidFill>
                  <a:srgbClr val="8C8C8C"/>
                </a:solidFill>
                <a:latin typeface="Courier New"/>
                <a:ea typeface="Courier New"/>
                <a:cs typeface="Courier New"/>
                <a:sym typeface="Courier New"/>
              </a:defRPr>
            </a:pPr>
            <a:r>
              <a:t>     */</a:t>
            </a:r>
          </a:p>
          <a:p>
            <a:pPr marL="0" indent="0" defTabSz="356615">
              <a:lnSpc>
                <a:spcPct val="100000"/>
              </a:lnSpc>
              <a:spcBef>
                <a:spcPts val="0"/>
              </a:spcBef>
              <a:buClrTx/>
              <a:buSzTx/>
              <a:buFontTx/>
              <a:buNone/>
              <a:defRPr sz="1013">
                <a:solidFill>
                  <a:srgbClr val="0033B3"/>
                </a:solidFill>
                <a:latin typeface="Courier New"/>
                <a:ea typeface="Courier New"/>
                <a:cs typeface="Courier New"/>
                <a:sym typeface="Courier New"/>
              </a:defRPr>
            </a:pPr>
            <a:r>
              <a:rPr i="1">
                <a:solidFill>
                  <a:srgbClr val="8C8C8C"/>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r>
              <a:rPr i="1"/>
              <a:t>launch</a:t>
            </a:r>
            <a:r>
              <a:t>(args);</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p>
          <a:p>
            <a:pPr marL="0" indent="0" defTabSz="356615">
              <a:lnSpc>
                <a:spcPct val="100000"/>
              </a:lnSpc>
              <a:spcBef>
                <a:spcPts val="0"/>
              </a:spcBef>
              <a:buClrTx/>
              <a:buSzTx/>
              <a:buFontTx/>
              <a:buNone/>
              <a:defRPr sz="1013">
                <a:solidFill>
                  <a:srgbClr val="080808"/>
                </a:solidFill>
                <a:latin typeface="Courier New"/>
                <a:ea typeface="Courier New"/>
                <a:cs typeface="Courier New"/>
                <a:sym typeface="Courier New"/>
              </a:defRPr>
            </a:pPr>
            <a:r>
              <a:t>} </a:t>
            </a:r>
          </a:p>
        </p:txBody>
      </p:sp>
      <p:grpSp>
        <p:nvGrpSpPr>
          <p:cNvPr id="267" name="Group">
            <a:hlinkClick r:id="rId2"/>
          </p:cNvPr>
          <p:cNvGrpSpPr/>
          <p:nvPr/>
        </p:nvGrpSpPr>
        <p:grpSpPr>
          <a:xfrm>
            <a:off x="19103751" y="11947601"/>
            <a:ext cx="3710718" cy="636580"/>
            <a:chOff x="0" y="0"/>
            <a:chExt cx="3710716" cy="636578"/>
          </a:xfrm>
        </p:grpSpPr>
        <p:sp>
          <p:nvSpPr>
            <p:cNvPr id="265"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66"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ShowHBoxVBox</a:t>
              </a:r>
            </a:p>
          </p:txBody>
        </p:sp>
      </p:grpSp>
      <p:pic>
        <p:nvPicPr>
          <p:cNvPr id="268" name="Screen Shot 2022-04-17 at 16.53.36.png" descr="Screen Shot 2022-04-17 at 16.53.36.png"/>
          <p:cNvPicPr>
            <a:picLocks noChangeAspect="1"/>
          </p:cNvPicPr>
          <p:nvPr/>
        </p:nvPicPr>
        <p:blipFill>
          <a:blip r:embed="rId3"/>
          <a:stretch>
            <a:fillRect/>
          </a:stretch>
        </p:blipFill>
        <p:spPr>
          <a:xfrm>
            <a:off x="14490402" y="2641798"/>
            <a:ext cx="8178801" cy="6921501"/>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s"/>
          <p:cNvSpPr txBox="1">
            <a:spLocks noGrp="1"/>
          </p:cNvSpPr>
          <p:nvPr>
            <p:ph type="title"/>
          </p:nvPr>
        </p:nvSpPr>
        <p:spPr>
          <a:prstGeom prst="rect">
            <a:avLst/>
          </a:prstGeom>
        </p:spPr>
        <p:txBody>
          <a:bodyPr/>
          <a:lstStyle/>
          <a:p>
            <a:r>
              <a:t> Shapes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STİSNA YÖNETİMİ"/>
          <p:cNvSpPr txBox="1">
            <a:spLocks noGrp="1"/>
          </p:cNvSpPr>
          <p:nvPr>
            <p:ph type="title"/>
          </p:nvPr>
        </p:nvSpPr>
        <p:spPr>
          <a:xfrm>
            <a:off x="2108459" y="8813802"/>
            <a:ext cx="20790170" cy="2724157"/>
          </a:xfrm>
          <a:prstGeom prst="rect">
            <a:avLst/>
          </a:prstGeom>
        </p:spPr>
        <p:txBody>
          <a:bodyPr/>
          <a:lstStyle/>
          <a:p>
            <a:r>
              <a:rPr dirty="0"/>
              <a:t> </a:t>
            </a:r>
            <a:r>
              <a:rPr lang="tr-TR" dirty="0"/>
              <a:t>VISUAL PROGRAMMING</a:t>
            </a:r>
            <a:endParaRPr dirty="0"/>
          </a:p>
        </p:txBody>
      </p:sp>
    </p:spTree>
    <p:extLst>
      <p:ext uri="{BB962C8B-B14F-4D97-AF65-F5344CB8AC3E}">
        <p14:creationId xmlns:p14="http://schemas.microsoft.com/office/powerpoint/2010/main" val="40102849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s Sınıfı"/>
          <p:cNvSpPr txBox="1">
            <a:spLocks noGrp="1"/>
          </p:cNvSpPr>
          <p:nvPr>
            <p:ph type="title"/>
          </p:nvPr>
        </p:nvSpPr>
        <p:spPr>
          <a:prstGeom prst="rect">
            <a:avLst/>
          </a:prstGeom>
        </p:spPr>
        <p:txBody>
          <a:bodyPr/>
          <a:lstStyle/>
          <a:p>
            <a:r>
              <a:rPr dirty="0"/>
              <a:t>Shapes </a:t>
            </a:r>
            <a:r>
              <a:rPr lang="tr-TR" dirty="0"/>
              <a:t>Class</a:t>
            </a:r>
            <a:endParaRPr dirty="0"/>
          </a:p>
        </p:txBody>
      </p:sp>
      <p:sp>
        <p:nvSpPr>
          <p:cNvPr id="273" name="JavaFX, pek çok şekil sınıfını içerir."/>
          <p:cNvSpPr txBox="1">
            <a:spLocks noGrp="1"/>
          </p:cNvSpPr>
          <p:nvPr>
            <p:ph type="body" idx="1"/>
          </p:nvPr>
        </p:nvSpPr>
        <p:spPr>
          <a:prstGeom prst="rect">
            <a:avLst/>
          </a:prstGeom>
        </p:spPr>
        <p:txBody>
          <a:bodyPr/>
          <a:lstStyle/>
          <a:p>
            <a:r>
              <a:rPr lang="en-US" sz="6000" dirty="0"/>
              <a:t>The Shape class is the abstract base class that defines the common properties for all shapes. Among them are the </a:t>
            </a:r>
            <a:r>
              <a:rPr lang="en-US" sz="6000" dirty="0">
                <a:solidFill>
                  <a:srgbClr val="00B050"/>
                </a:solidFill>
              </a:rPr>
              <a:t>fill</a:t>
            </a:r>
            <a:r>
              <a:rPr lang="en-US" sz="6000" dirty="0"/>
              <a:t>, </a:t>
            </a:r>
            <a:r>
              <a:rPr lang="en-US" sz="6000" dirty="0">
                <a:solidFill>
                  <a:srgbClr val="FF0000"/>
                </a:solidFill>
              </a:rPr>
              <a:t>stroke</a:t>
            </a:r>
            <a:r>
              <a:rPr lang="en-US" sz="6000" dirty="0"/>
              <a:t>, and </a:t>
            </a:r>
            <a:r>
              <a:rPr lang="en-US" sz="6000" dirty="0" err="1">
                <a:solidFill>
                  <a:srgbClr val="0070C0"/>
                </a:solidFill>
              </a:rPr>
              <a:t>strokeWidth</a:t>
            </a:r>
            <a:r>
              <a:rPr lang="en-US" sz="6000" dirty="0"/>
              <a:t> properties. </a:t>
            </a:r>
          </a:p>
          <a:p>
            <a:r>
              <a:rPr lang="en-US" sz="6000" dirty="0"/>
              <a:t>The </a:t>
            </a:r>
            <a:r>
              <a:rPr lang="en-US" sz="6000" dirty="0">
                <a:solidFill>
                  <a:srgbClr val="00B050"/>
                </a:solidFill>
              </a:rPr>
              <a:t>fill</a:t>
            </a:r>
            <a:r>
              <a:rPr lang="en-US" sz="6000" dirty="0"/>
              <a:t> property specifies a color that fills the interior of a shape. </a:t>
            </a:r>
          </a:p>
          <a:p>
            <a:r>
              <a:rPr lang="en-US" sz="6000" dirty="0"/>
              <a:t>The </a:t>
            </a:r>
            <a:r>
              <a:rPr lang="en-US" sz="6000" dirty="0">
                <a:solidFill>
                  <a:srgbClr val="FF0000"/>
                </a:solidFill>
              </a:rPr>
              <a:t>stroke</a:t>
            </a:r>
            <a:r>
              <a:rPr lang="en-US" sz="6000" dirty="0"/>
              <a:t> property specifies a color that is used to draw the outline of a shape. </a:t>
            </a:r>
          </a:p>
          <a:p>
            <a:r>
              <a:rPr lang="en-US" sz="6000" dirty="0"/>
              <a:t>The </a:t>
            </a:r>
            <a:r>
              <a:rPr lang="en-US" sz="6000" dirty="0" err="1">
                <a:solidFill>
                  <a:srgbClr val="0070C0"/>
                </a:solidFill>
              </a:rPr>
              <a:t>strokeWidth</a:t>
            </a:r>
            <a:r>
              <a:rPr lang="en-US" sz="6000" dirty="0"/>
              <a:t> property specifies the width of the outline of a shape. </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s Sınıfı"/>
          <p:cNvSpPr txBox="1">
            <a:spLocks noGrp="1"/>
          </p:cNvSpPr>
          <p:nvPr>
            <p:ph type="title"/>
          </p:nvPr>
        </p:nvSpPr>
        <p:spPr>
          <a:prstGeom prst="rect">
            <a:avLst/>
          </a:prstGeom>
        </p:spPr>
        <p:txBody>
          <a:bodyPr/>
          <a:lstStyle/>
          <a:p>
            <a:r>
              <a:rPr dirty="0"/>
              <a:t>Shapes </a:t>
            </a:r>
            <a:r>
              <a:rPr lang="tr-TR" dirty="0"/>
              <a:t>Class</a:t>
            </a:r>
            <a:endParaRPr dirty="0"/>
          </a:p>
        </p:txBody>
      </p:sp>
      <p:sp>
        <p:nvSpPr>
          <p:cNvPr id="273" name="JavaFX, pek çok şekil sınıfını içerir."/>
          <p:cNvSpPr txBox="1">
            <a:spLocks noGrp="1"/>
          </p:cNvSpPr>
          <p:nvPr>
            <p:ph type="body" idx="1"/>
          </p:nvPr>
        </p:nvSpPr>
        <p:spPr>
          <a:prstGeom prst="rect">
            <a:avLst/>
          </a:prstGeom>
        </p:spPr>
        <p:txBody>
          <a:bodyPr/>
          <a:lstStyle/>
          <a:p>
            <a:r>
              <a:rPr lang="en-US" sz="6000" dirty="0"/>
              <a:t>This section introduces the classes Text, Line, Rectangle, Circle, Ellipse, Arc, Polygon, and Polyline for drawing texts and simple shapes. All these are subclasses of Shape.</a:t>
            </a:r>
          </a:p>
          <a:p>
            <a:endParaRPr lang="en-US" dirty="0"/>
          </a:p>
        </p:txBody>
      </p:sp>
      <p:pic>
        <p:nvPicPr>
          <p:cNvPr id="274" name="Screen Shot 2022-04-17 at 17.07.48.png" descr="Screen Shot 2022-04-17 at 17.07.48.png"/>
          <p:cNvPicPr>
            <a:picLocks noChangeAspect="1"/>
          </p:cNvPicPr>
          <p:nvPr/>
        </p:nvPicPr>
        <p:blipFill>
          <a:blip r:embed="rId2"/>
          <a:stretch>
            <a:fillRect/>
          </a:stretch>
        </p:blipFill>
        <p:spPr>
          <a:xfrm>
            <a:off x="8951640" y="5023035"/>
            <a:ext cx="10994802" cy="8134086"/>
          </a:xfrm>
          <a:prstGeom prst="rect">
            <a:avLst/>
          </a:prstGeom>
          <a:ln w="12700">
            <a:miter lim="400000"/>
          </a:ln>
        </p:spPr>
      </p:pic>
    </p:spTree>
    <p:extLst>
      <p:ext uri="{BB962C8B-B14F-4D97-AF65-F5344CB8AC3E}">
        <p14:creationId xmlns:p14="http://schemas.microsoft.com/office/powerpoint/2010/main" val="235531675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
          <p:cNvSpPr txBox="1">
            <a:spLocks noGrp="1"/>
          </p:cNvSpPr>
          <p:nvPr>
            <p:ph type="title"/>
          </p:nvPr>
        </p:nvSpPr>
        <p:spPr>
          <a:prstGeom prst="rect">
            <a:avLst/>
          </a:prstGeom>
        </p:spPr>
        <p:txBody>
          <a:bodyPr/>
          <a:lstStyle/>
          <a:p>
            <a:r>
              <a:t>Text</a:t>
            </a:r>
          </a:p>
        </p:txBody>
      </p:sp>
      <p:sp>
        <p:nvSpPr>
          <p:cNvPr id="277" name="Text, özelliklerini ve metotlarını inceleyelim."/>
          <p:cNvSpPr txBox="1">
            <a:spLocks noGrp="1"/>
          </p:cNvSpPr>
          <p:nvPr>
            <p:ph type="body" idx="1"/>
          </p:nvPr>
        </p:nvSpPr>
        <p:spPr>
          <a:prstGeom prst="rect">
            <a:avLst/>
          </a:prstGeom>
        </p:spPr>
        <p:txBody>
          <a:bodyPr/>
          <a:lstStyle/>
          <a:p>
            <a:r>
              <a:rPr lang="en-US" dirty="0"/>
              <a:t>Let's examine text, its properties, and its methods.</a:t>
            </a:r>
            <a:endParaRPr dirty="0"/>
          </a:p>
        </p:txBody>
      </p:sp>
      <p:pic>
        <p:nvPicPr>
          <p:cNvPr id="278" name="Screen Shot 2022-04-17 at 17.09.42.png" descr="Screen Shot 2022-04-17 at 17.09.42.png"/>
          <p:cNvPicPr>
            <a:picLocks noChangeAspect="1"/>
          </p:cNvPicPr>
          <p:nvPr/>
        </p:nvPicPr>
        <p:blipFill>
          <a:blip r:embed="rId2"/>
          <a:stretch>
            <a:fillRect/>
          </a:stretch>
        </p:blipFill>
        <p:spPr>
          <a:xfrm>
            <a:off x="2644344" y="3960996"/>
            <a:ext cx="19095312" cy="8614726"/>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
          <p:cNvSpPr txBox="1">
            <a:spLocks noGrp="1"/>
          </p:cNvSpPr>
          <p:nvPr>
            <p:ph type="title"/>
          </p:nvPr>
        </p:nvSpPr>
        <p:spPr>
          <a:prstGeom prst="rect">
            <a:avLst/>
          </a:prstGeom>
        </p:spPr>
        <p:txBody>
          <a:bodyPr/>
          <a:lstStyle/>
          <a:p>
            <a:r>
              <a:t>Text</a:t>
            </a:r>
          </a:p>
        </p:txBody>
      </p:sp>
      <p:sp>
        <p:nvSpPr>
          <p:cNvPr id="277" name="Text, özelliklerini ve metotlarını inceleyelim."/>
          <p:cNvSpPr txBox="1">
            <a:spLocks noGrp="1"/>
          </p:cNvSpPr>
          <p:nvPr>
            <p:ph type="body" idx="1"/>
          </p:nvPr>
        </p:nvSpPr>
        <p:spPr>
          <a:prstGeom prst="rect">
            <a:avLst/>
          </a:prstGeom>
        </p:spPr>
        <p:txBody>
          <a:bodyPr/>
          <a:lstStyle/>
          <a:p>
            <a:r>
              <a:rPr lang="en-US" dirty="0"/>
              <a:t>The Text class defines a node that displays a string at a starting point (x, y). </a:t>
            </a:r>
          </a:p>
          <a:p>
            <a:r>
              <a:rPr lang="en-US" dirty="0"/>
              <a:t>A Text object is usually placed in a pane. </a:t>
            </a:r>
          </a:p>
          <a:p>
            <a:r>
              <a:rPr lang="en-US" dirty="0"/>
              <a:t>The pane’s upper-left corner point is (0, 0) and the bottom-right point is (</a:t>
            </a:r>
            <a:r>
              <a:rPr lang="en-US" dirty="0" err="1"/>
              <a:t>pane.getWidth</a:t>
            </a:r>
            <a:r>
              <a:rPr lang="en-US" dirty="0"/>
              <a:t>(), </a:t>
            </a:r>
            <a:r>
              <a:rPr lang="en-US" dirty="0" err="1"/>
              <a:t>pane.getHeight</a:t>
            </a:r>
            <a:r>
              <a:rPr lang="en-US" dirty="0"/>
              <a:t>()). </a:t>
            </a:r>
          </a:p>
          <a:p>
            <a:r>
              <a:rPr lang="en-US" dirty="0"/>
              <a:t>A string may be displayed in multiple lines separated by \n. </a:t>
            </a:r>
            <a:endParaRPr dirty="0"/>
          </a:p>
        </p:txBody>
      </p:sp>
    </p:spTree>
    <p:extLst>
      <p:ext uri="{BB962C8B-B14F-4D97-AF65-F5344CB8AC3E}">
        <p14:creationId xmlns:p14="http://schemas.microsoft.com/office/powerpoint/2010/main" val="120534998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
          <p:cNvSpPr txBox="1">
            <a:spLocks noGrp="1"/>
          </p:cNvSpPr>
          <p:nvPr>
            <p:ph type="title"/>
          </p:nvPr>
        </p:nvSpPr>
        <p:spPr>
          <a:prstGeom prst="rect">
            <a:avLst/>
          </a:prstGeom>
        </p:spPr>
        <p:txBody>
          <a:bodyPr/>
          <a:lstStyle/>
          <a:p>
            <a:r>
              <a:t>Text</a:t>
            </a:r>
          </a:p>
        </p:txBody>
      </p:sp>
      <p:sp>
        <p:nvSpPr>
          <p:cNvPr id="281" name="package com.example.deneme5;…"/>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javafx.scene.layout.Pane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javafx.geometry.Insets</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javafx.scene.text.Text</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javafx.scene.text.Font</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javafx.scene.text.FontWeight</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import </a:t>
            </a:r>
            <a:r>
              <a:t>javafx.scene.text.FontPosture</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rPr i="0">
                <a:solidFill>
                  <a:srgbClr val="080808"/>
                </a:solidFill>
              </a:rPr>
              <a:t>    </a:t>
            </a:r>
            <a:r>
              <a:rPr i="0">
                <a:solidFill>
                  <a:srgbClr val="9E880C"/>
                </a:solidFill>
              </a:rPr>
              <a:t>@Override </a:t>
            </a:r>
            <a:r>
              <a:t>// Override the start method in the Application class</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rPr i="1">
                <a:solidFill>
                  <a:srgbClr val="8C8C8C"/>
                </a:solidFill>
              </a:rPr>
              <a:t>    </a:t>
            </a:r>
            <a:r>
              <a:rPr>
                <a:solidFill>
                  <a:srgbClr val="0033B3"/>
                </a:solidFill>
              </a:rPr>
              <a:t>public void </a:t>
            </a:r>
            <a:r>
              <a:rPr>
                <a:solidFill>
                  <a:srgbClr val="00627A"/>
                </a:solidFill>
              </a:rPr>
              <a:t>start</a:t>
            </a:r>
            <a:r>
              <a:t>(</a:t>
            </a:r>
            <a:r>
              <a:rPr>
                <a:solidFill>
                  <a:srgbClr val="000000"/>
                </a:solidFill>
              </a:rPr>
              <a:t>Stage </a:t>
            </a:r>
            <a:r>
              <a:t>primaryStage) {</a:t>
            </a: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rPr i="0">
                <a:solidFill>
                  <a:srgbClr val="080808"/>
                </a:solidFill>
              </a:rPr>
              <a:t>        </a:t>
            </a:r>
            <a:r>
              <a:t>// Create a pane to hold the texts</a:t>
            </a:r>
          </a:p>
          <a:p>
            <a:pPr marL="0" indent="0" defTabSz="457200">
              <a:lnSpc>
                <a:spcPct val="100000"/>
              </a:lnSpc>
              <a:spcBef>
                <a:spcPts val="0"/>
              </a:spcBef>
              <a:buClrTx/>
              <a:buSzTx/>
              <a:buFontTx/>
              <a:buNone/>
              <a:defRPr sz="1300">
                <a:latin typeface="Courier New"/>
                <a:ea typeface="Courier New"/>
                <a:cs typeface="Courier New"/>
                <a:sym typeface="Courier New"/>
              </a:defRPr>
            </a:pPr>
            <a:r>
              <a:rPr i="1">
                <a:solidFill>
                  <a:srgbClr val="8C8C8C"/>
                </a:solidFill>
              </a:rPr>
              <a:t>        </a:t>
            </a:r>
            <a:r>
              <a:t>Pane pane </a:t>
            </a:r>
            <a:r>
              <a:rPr>
                <a:solidFill>
                  <a:srgbClr val="080808"/>
                </a:solidFill>
              </a:rPr>
              <a:t>= </a:t>
            </a:r>
            <a:r>
              <a:rPr>
                <a:solidFill>
                  <a:srgbClr val="0033B3"/>
                </a:solidFill>
              </a:rPr>
              <a:t>new </a:t>
            </a:r>
            <a:r>
              <a:rPr>
                <a:solidFill>
                  <a:srgbClr val="080808"/>
                </a:solidFill>
              </a:rPr>
              <a:t>Pane();</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pane</a:t>
            </a:r>
            <a:r>
              <a:t>.setPadding(</a:t>
            </a:r>
            <a:r>
              <a:rPr>
                <a:solidFill>
                  <a:srgbClr val="0033B3"/>
                </a:solidFill>
              </a:rPr>
              <a:t>new </a:t>
            </a:r>
            <a:r>
              <a:t>Insets(</a:t>
            </a:r>
            <a:r>
              <a:rPr>
                <a:solidFill>
                  <a:srgbClr val="1750EB"/>
                </a:solidFill>
              </a:rPr>
              <a:t>5</a:t>
            </a:r>
            <a:r>
              <a:t>, </a:t>
            </a:r>
            <a:r>
              <a:rPr>
                <a:solidFill>
                  <a:srgbClr val="1750EB"/>
                </a:solidFill>
              </a:rPr>
              <a:t>5</a:t>
            </a:r>
            <a:r>
              <a:t>, </a:t>
            </a:r>
            <a:r>
              <a:rPr>
                <a:solidFill>
                  <a:srgbClr val="1750EB"/>
                </a:solidFill>
              </a:rPr>
              <a:t>5</a:t>
            </a:r>
            <a:r>
              <a:t>, </a:t>
            </a:r>
            <a:r>
              <a:rPr>
                <a:solidFill>
                  <a:srgbClr val="1750EB"/>
                </a:solidFill>
              </a:rPr>
              <a:t>5</a:t>
            </a:r>
            <a:r>
              <a:t>));</a:t>
            </a:r>
          </a:p>
          <a:p>
            <a:pPr marL="0" indent="0" defTabSz="457200">
              <a:lnSpc>
                <a:spcPct val="100000"/>
              </a:lnSpc>
              <a:spcBef>
                <a:spcPts val="0"/>
              </a:spcBef>
              <a:buClrTx/>
              <a:buSzTx/>
              <a:buFontTx/>
              <a:buNone/>
              <a:defRPr sz="1300">
                <a:solidFill>
                  <a:srgbClr val="077D16"/>
                </a:solidFill>
                <a:latin typeface="Courier New"/>
                <a:ea typeface="Courier New"/>
                <a:cs typeface="Courier New"/>
                <a:sym typeface="Courier New"/>
              </a:defRPr>
            </a:pPr>
            <a:r>
              <a:rPr>
                <a:solidFill>
                  <a:srgbClr val="080808"/>
                </a:solidFill>
              </a:rPr>
              <a:t>        </a:t>
            </a:r>
            <a:r>
              <a:rPr>
                <a:solidFill>
                  <a:srgbClr val="000000"/>
                </a:solidFill>
              </a:rPr>
              <a:t>Text text1 </a:t>
            </a:r>
            <a:r>
              <a:rPr>
                <a:solidFill>
                  <a:srgbClr val="080808"/>
                </a:solidFill>
              </a:rPr>
              <a:t>= </a:t>
            </a:r>
            <a:r>
              <a:rPr>
                <a:solidFill>
                  <a:srgbClr val="0033B3"/>
                </a:solidFill>
              </a:rPr>
              <a:t>new </a:t>
            </a:r>
            <a:r>
              <a:rPr>
                <a:solidFill>
                  <a:srgbClr val="080808"/>
                </a:solidFill>
              </a:rPr>
              <a:t>Text(</a:t>
            </a:r>
            <a:r>
              <a:rPr>
                <a:solidFill>
                  <a:srgbClr val="1750EB"/>
                </a:solidFill>
              </a:rPr>
              <a:t>20</a:t>
            </a:r>
            <a:r>
              <a:rPr>
                <a:solidFill>
                  <a:srgbClr val="080808"/>
                </a:solidFill>
              </a:rPr>
              <a:t>, </a:t>
            </a:r>
            <a:r>
              <a:rPr>
                <a:solidFill>
                  <a:srgbClr val="1750EB"/>
                </a:solidFill>
              </a:rPr>
              <a:t>20</a:t>
            </a:r>
            <a:r>
              <a:rPr>
                <a:solidFill>
                  <a:srgbClr val="080808"/>
                </a:solidFill>
              </a:rPr>
              <a:t>, </a:t>
            </a:r>
            <a:r>
              <a:t>"Programming is fun"</a:t>
            </a:r>
            <a:r>
              <a:rPr>
                <a:solidFill>
                  <a:srgbClr val="080808"/>
                </a:solidFill>
              </a:rPr>
              <a:t>);</a:t>
            </a:r>
          </a:p>
          <a:p>
            <a:pPr marL="0" indent="0" defTabSz="457200">
              <a:lnSpc>
                <a:spcPct val="100000"/>
              </a:lnSpc>
              <a:spcBef>
                <a:spcPts val="0"/>
              </a:spcBef>
              <a:buClrTx/>
              <a:buSzTx/>
              <a:buFontTx/>
              <a:buNone/>
              <a:defRPr sz="1300">
                <a:latin typeface="Courier New"/>
                <a:ea typeface="Courier New"/>
                <a:cs typeface="Courier New"/>
                <a:sym typeface="Courier New"/>
              </a:defRPr>
            </a:pPr>
            <a:r>
              <a:rPr>
                <a:solidFill>
                  <a:srgbClr val="080808"/>
                </a:solidFill>
              </a:rPr>
              <a:t>        </a:t>
            </a:r>
            <a:r>
              <a:t>text1</a:t>
            </a:r>
            <a:r>
              <a:rPr>
                <a:solidFill>
                  <a:srgbClr val="080808"/>
                </a:solidFill>
              </a:rPr>
              <a:t>.setFont(</a:t>
            </a:r>
            <a:r>
              <a:t>Font</a:t>
            </a:r>
            <a:r>
              <a:rPr>
                <a:solidFill>
                  <a:srgbClr val="080808"/>
                </a:solidFill>
              </a:rPr>
              <a:t>.</a:t>
            </a:r>
            <a:r>
              <a:rPr i="1">
                <a:solidFill>
                  <a:srgbClr val="080808"/>
                </a:solidFill>
              </a:rPr>
              <a:t>font</a:t>
            </a:r>
            <a:r>
              <a:rPr>
                <a:solidFill>
                  <a:srgbClr val="080808"/>
                </a:solidFill>
              </a:rPr>
              <a:t>(</a:t>
            </a:r>
            <a:r>
              <a:rPr>
                <a:solidFill>
                  <a:srgbClr val="077D16"/>
                </a:solidFill>
              </a:rPr>
              <a:t>"Courier"</a:t>
            </a:r>
            <a:r>
              <a:rPr>
                <a:solidFill>
                  <a:srgbClr val="080808"/>
                </a:solidFill>
              </a:rPr>
              <a:t>, </a:t>
            </a:r>
            <a:r>
              <a:t>FontWeight</a:t>
            </a:r>
            <a:r>
              <a:rPr>
                <a:solidFill>
                  <a:srgbClr val="080808"/>
                </a:solidFill>
              </a:rPr>
              <a:t>.</a:t>
            </a:r>
            <a:r>
              <a:rPr i="1">
                <a:solidFill>
                  <a:srgbClr val="872094"/>
                </a:solidFill>
              </a:rPr>
              <a:t>BOLD</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FontPosture</a:t>
            </a:r>
            <a:r>
              <a:t>.</a:t>
            </a:r>
            <a:r>
              <a:rPr i="1">
                <a:solidFill>
                  <a:srgbClr val="872094"/>
                </a:solidFill>
              </a:rPr>
              <a:t>ITALIC</a:t>
            </a:r>
            <a:r>
              <a:t>, </a:t>
            </a:r>
            <a:r>
              <a:rPr>
                <a:solidFill>
                  <a:srgbClr val="1750EB"/>
                </a:solidFill>
              </a:rPr>
              <a:t>15</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0000"/>
                </a:solidFill>
              </a:rPr>
              <a:t>text1</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300">
                <a:solidFill>
                  <a:srgbClr val="077D16"/>
                </a:solidFill>
                <a:latin typeface="Courier New"/>
                <a:ea typeface="Courier New"/>
                <a:cs typeface="Courier New"/>
                <a:sym typeface="Courier New"/>
              </a:defRPr>
            </a:pPr>
            <a:r>
              <a:rPr>
                <a:solidFill>
                  <a:srgbClr val="080808"/>
                </a:solidFill>
              </a:rPr>
              <a:t>        </a:t>
            </a:r>
            <a:r>
              <a:rPr>
                <a:solidFill>
                  <a:srgbClr val="000000"/>
                </a:solidFill>
              </a:rPr>
              <a:t>Text text2 </a:t>
            </a:r>
            <a:r>
              <a:rPr>
                <a:solidFill>
                  <a:srgbClr val="080808"/>
                </a:solidFill>
              </a:rPr>
              <a:t>= </a:t>
            </a:r>
            <a:r>
              <a:rPr>
                <a:solidFill>
                  <a:srgbClr val="0033B3"/>
                </a:solidFill>
              </a:rPr>
              <a:t>new </a:t>
            </a:r>
            <a:r>
              <a:rPr>
                <a:solidFill>
                  <a:srgbClr val="080808"/>
                </a:solidFill>
              </a:rPr>
              <a:t>Text(</a:t>
            </a:r>
            <a:r>
              <a:rPr>
                <a:solidFill>
                  <a:srgbClr val="1750EB"/>
                </a:solidFill>
              </a:rPr>
              <a:t>60</a:t>
            </a:r>
            <a:r>
              <a:rPr>
                <a:solidFill>
                  <a:srgbClr val="080808"/>
                </a:solidFill>
              </a:rPr>
              <a:t>, </a:t>
            </a:r>
            <a:r>
              <a:rPr>
                <a:solidFill>
                  <a:srgbClr val="1750EB"/>
                </a:solidFill>
              </a:rPr>
              <a:t>60</a:t>
            </a:r>
            <a:r>
              <a:rPr>
                <a:solidFill>
                  <a:srgbClr val="080808"/>
                </a:solidFill>
              </a:rPr>
              <a:t>, </a:t>
            </a:r>
            <a:r>
              <a:t>"Programming is fun</a:t>
            </a:r>
            <a:r>
              <a:rPr>
                <a:solidFill>
                  <a:srgbClr val="0137A6"/>
                </a:solidFill>
              </a:rPr>
              <a:t>\n</a:t>
            </a:r>
            <a:r>
              <a:t>Display text"</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pane</a:t>
            </a:r>
            <a:r>
              <a:t>.getChildren().add(</a:t>
            </a:r>
            <a:r>
              <a:rPr>
                <a:solidFill>
                  <a:srgbClr val="000000"/>
                </a:solidFill>
              </a:rPr>
              <a:t>text2</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300">
                <a:solidFill>
                  <a:srgbClr val="077D16"/>
                </a:solidFill>
                <a:latin typeface="Courier New"/>
                <a:ea typeface="Courier New"/>
                <a:cs typeface="Courier New"/>
                <a:sym typeface="Courier New"/>
              </a:defRPr>
            </a:pPr>
            <a:r>
              <a:rPr>
                <a:solidFill>
                  <a:srgbClr val="080808"/>
                </a:solidFill>
              </a:rPr>
              <a:t>        </a:t>
            </a:r>
            <a:r>
              <a:rPr>
                <a:solidFill>
                  <a:srgbClr val="000000"/>
                </a:solidFill>
              </a:rPr>
              <a:t>Text text3 </a:t>
            </a:r>
            <a:r>
              <a:rPr>
                <a:solidFill>
                  <a:srgbClr val="080808"/>
                </a:solidFill>
              </a:rPr>
              <a:t>= </a:t>
            </a:r>
            <a:r>
              <a:rPr>
                <a:solidFill>
                  <a:srgbClr val="0033B3"/>
                </a:solidFill>
              </a:rPr>
              <a:t>new </a:t>
            </a:r>
            <a:r>
              <a:rPr>
                <a:solidFill>
                  <a:srgbClr val="080808"/>
                </a:solidFill>
              </a:rPr>
              <a:t>Text(</a:t>
            </a:r>
            <a:r>
              <a:rPr>
                <a:solidFill>
                  <a:srgbClr val="1750EB"/>
                </a:solidFill>
              </a:rPr>
              <a:t>10</a:t>
            </a:r>
            <a:r>
              <a:rPr>
                <a:solidFill>
                  <a:srgbClr val="080808"/>
                </a:solidFill>
              </a:rPr>
              <a:t>, </a:t>
            </a:r>
            <a:r>
              <a:rPr>
                <a:solidFill>
                  <a:srgbClr val="1750EB"/>
                </a:solidFill>
              </a:rPr>
              <a:t>100</a:t>
            </a:r>
            <a:r>
              <a:rPr>
                <a:solidFill>
                  <a:srgbClr val="080808"/>
                </a:solidFill>
              </a:rPr>
              <a:t>, </a:t>
            </a:r>
            <a:r>
              <a:t>"Programming is fun</a:t>
            </a:r>
            <a:r>
              <a:rPr>
                <a:solidFill>
                  <a:srgbClr val="0137A6"/>
                </a:solidFill>
              </a:rPr>
              <a:t>\n</a:t>
            </a:r>
            <a:r>
              <a:t>Display text"</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a:solidFill>
                  <a:srgbClr val="000000"/>
                </a:solidFill>
              </a:rPr>
              <a:t>text3</a:t>
            </a:r>
            <a:r>
              <a:t>.setFill(</a:t>
            </a:r>
            <a:r>
              <a:rPr>
                <a:solidFill>
                  <a:srgbClr val="000000"/>
                </a:solidFill>
              </a:rPr>
              <a:t>Color</a:t>
            </a:r>
            <a:r>
              <a:t>.</a:t>
            </a:r>
            <a:r>
              <a:rPr i="1">
                <a:solidFill>
                  <a:srgbClr val="872094"/>
                </a:solidFill>
              </a:rPr>
              <a:t>RED</a:t>
            </a:r>
            <a:r>
              <a:t>);</a:t>
            </a:r>
          </a:p>
          <a:p>
            <a:pPr marL="0" indent="0" defTabSz="457200">
              <a:lnSpc>
                <a:spcPct val="100000"/>
              </a:lnSpc>
              <a:spcBef>
                <a:spcPts val="0"/>
              </a:spcBef>
              <a:buClrTx/>
              <a:buSzTx/>
              <a:buFontTx/>
              <a:buNone/>
              <a:defRPr sz="1300">
                <a:solidFill>
                  <a:srgbClr val="8C8C8C"/>
                </a:solidFill>
                <a:latin typeface="Courier New"/>
                <a:ea typeface="Courier New"/>
                <a:cs typeface="Courier New"/>
                <a:sym typeface="Courier New"/>
              </a:defRPr>
            </a:pPr>
            <a:r>
              <a:rPr>
                <a:solidFill>
                  <a:srgbClr val="080808"/>
                </a:solidFill>
              </a:rPr>
              <a:t>        </a:t>
            </a:r>
            <a:r>
              <a:rPr>
                <a:solidFill>
                  <a:srgbClr val="000000"/>
                </a:solidFill>
              </a:rPr>
              <a:t>text3</a:t>
            </a:r>
            <a:r>
              <a:rPr>
                <a:solidFill>
                  <a:srgbClr val="080808"/>
                </a:solidFill>
              </a:rPr>
              <a:t>.setUnderline(</a:t>
            </a:r>
            <a:r>
              <a:rPr>
                <a:solidFill>
                  <a:srgbClr val="0033B3"/>
                </a:solidFill>
              </a:rPr>
              <a:t>true</a:t>
            </a:r>
            <a:r>
              <a:rPr>
                <a:solidFill>
                  <a:srgbClr val="080808"/>
                </a:solidFill>
              </a:rPr>
              <a:t>); </a:t>
            </a:r>
            <a:r>
              <a:rPr i="1"/>
              <a:t>// Underline for text3</a:t>
            </a:r>
          </a:p>
          <a:p>
            <a:pPr marL="0" indent="0" defTabSz="457200">
              <a:lnSpc>
                <a:spcPct val="100000"/>
              </a:lnSpc>
              <a:spcBef>
                <a:spcPts val="0"/>
              </a:spcBef>
              <a:buClrTx/>
              <a:buSzTx/>
              <a:buFontTx/>
              <a:buNone/>
              <a:defRPr sz="1300">
                <a:solidFill>
                  <a:srgbClr val="8C8C8C"/>
                </a:solidFill>
                <a:latin typeface="Courier New"/>
                <a:ea typeface="Courier New"/>
                <a:cs typeface="Courier New"/>
                <a:sym typeface="Courier New"/>
              </a:defRPr>
            </a:pPr>
            <a:r>
              <a:rPr i="1"/>
              <a:t>        </a:t>
            </a:r>
            <a:r>
              <a:rPr>
                <a:solidFill>
                  <a:srgbClr val="000000"/>
                </a:solidFill>
              </a:rPr>
              <a:t>text3</a:t>
            </a:r>
            <a:r>
              <a:rPr>
                <a:solidFill>
                  <a:srgbClr val="080808"/>
                </a:solidFill>
              </a:rPr>
              <a:t>.setStrikethrough(</a:t>
            </a:r>
            <a:r>
              <a:rPr>
                <a:solidFill>
                  <a:srgbClr val="0033B3"/>
                </a:solidFill>
              </a:rPr>
              <a:t>true</a:t>
            </a:r>
            <a:r>
              <a:rPr>
                <a:solidFill>
                  <a:srgbClr val="080808"/>
                </a:solidFill>
              </a:rPr>
              <a:t>); </a:t>
            </a:r>
            <a:r>
              <a:rPr i="1"/>
              <a:t>// Strikethrough for text3</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rPr i="1">
                <a:solidFill>
                  <a:srgbClr val="8C8C8C"/>
                </a:solidFill>
              </a:rPr>
              <a:t>        </a:t>
            </a:r>
            <a:r>
              <a:rPr>
                <a:solidFill>
                  <a:srgbClr val="000000"/>
                </a:solidFill>
              </a:rPr>
              <a:t>pane</a:t>
            </a:r>
            <a:r>
              <a:t>.getChildren().add(</a:t>
            </a:r>
            <a:r>
              <a:rPr>
                <a:solidFill>
                  <a:srgbClr val="000000"/>
                </a:solidFill>
              </a:rPr>
              <a:t>text3</a:t>
            </a:r>
            <a: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457200">
              <a:lnSpc>
                <a:spcPct val="100000"/>
              </a:lnSpc>
              <a:spcBef>
                <a:spcPts val="0"/>
              </a:spcBef>
              <a:buClrTx/>
              <a:buSzTx/>
              <a:buFontTx/>
              <a:buNone/>
              <a:defRPr sz="1300">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t>pane</a:t>
            </a:r>
            <a:r>
              <a:rPr>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primaryStage.setTitle(</a:t>
            </a:r>
            <a:r>
              <a:rPr>
                <a:solidFill>
                  <a:srgbClr val="077D16"/>
                </a:solidFill>
              </a:rPr>
              <a:t>"ShowText"</a:t>
            </a:r>
            <a:r>
              <a:t>); </a:t>
            </a:r>
            <a:r>
              <a:rPr i="1">
                <a:solidFill>
                  <a:srgbClr val="8C8C8C"/>
                </a:solidFill>
              </a:rPr>
              <a:t>// Set the stage title</a:t>
            </a: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t>    </a:t>
            </a:r>
            <a:r>
              <a:rPr i="0">
                <a:solidFill>
                  <a:srgbClr val="080808"/>
                </a:solidFill>
              </a:rPr>
              <a:t>}</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endParaRPr i="0">
              <a:solidFill>
                <a:srgbClr val="080808"/>
              </a:solidFill>
            </a:endParaRP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i="1">
                <a:solidFill>
                  <a:srgbClr val="8C8C8C"/>
                </a:solidFill>
              </a:rPr>
              <a:t>/**</a:t>
            </a: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t>     * The main method is only needed for the IDE with limited</a:t>
            </a: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t>     * JavaFX support. Not needed for running from the command line.</a:t>
            </a:r>
          </a:p>
          <a:p>
            <a:pPr marL="0" indent="0" defTabSz="457200">
              <a:lnSpc>
                <a:spcPct val="100000"/>
              </a:lnSpc>
              <a:spcBef>
                <a:spcPts val="0"/>
              </a:spcBef>
              <a:buClrTx/>
              <a:buSzTx/>
              <a:buFontTx/>
              <a:buNone/>
              <a:defRPr sz="1300" i="1">
                <a:solidFill>
                  <a:srgbClr val="8C8C8C"/>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300">
                <a:solidFill>
                  <a:srgbClr val="0033B3"/>
                </a:solidFill>
                <a:latin typeface="Courier New"/>
                <a:ea typeface="Courier New"/>
                <a:cs typeface="Courier New"/>
                <a:sym typeface="Courier New"/>
              </a:defRPr>
            </a:pPr>
            <a:r>
              <a:rPr i="1">
                <a:solidFill>
                  <a:srgbClr val="8C8C8C"/>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r>
              <a:rPr i="1"/>
              <a:t>launch</a:t>
            </a:r>
            <a:r>
              <a:t>(args);</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300">
                <a:solidFill>
                  <a:srgbClr val="080808"/>
                </a:solidFill>
                <a:latin typeface="Courier New"/>
                <a:ea typeface="Courier New"/>
                <a:cs typeface="Courier New"/>
                <a:sym typeface="Courier New"/>
              </a:defRPr>
            </a:pPr>
            <a:r>
              <a:t>}</a:t>
            </a:r>
          </a:p>
        </p:txBody>
      </p:sp>
      <p:grpSp>
        <p:nvGrpSpPr>
          <p:cNvPr id="284" name="Group">
            <a:hlinkClick r:id="rId2"/>
          </p:cNvPr>
          <p:cNvGrpSpPr/>
          <p:nvPr/>
        </p:nvGrpSpPr>
        <p:grpSpPr>
          <a:xfrm>
            <a:off x="19103751" y="11947601"/>
            <a:ext cx="3710718" cy="636580"/>
            <a:chOff x="0" y="0"/>
            <a:chExt cx="3710716" cy="636578"/>
          </a:xfrm>
        </p:grpSpPr>
        <p:sp>
          <p:nvSpPr>
            <p:cNvPr id="282"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83"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ShowText</a:t>
              </a:r>
            </a:p>
          </p:txBody>
        </p:sp>
      </p:grpSp>
      <p:pic>
        <p:nvPicPr>
          <p:cNvPr id="285" name="Screen Shot 2022-04-17 at 17.11.22.png" descr="Screen Shot 2022-04-17 at 17.11.22.png"/>
          <p:cNvPicPr>
            <a:picLocks noChangeAspect="1"/>
          </p:cNvPicPr>
          <p:nvPr/>
        </p:nvPicPr>
        <p:blipFill>
          <a:blip r:embed="rId3"/>
          <a:stretch>
            <a:fillRect/>
          </a:stretch>
        </p:blipFill>
        <p:spPr>
          <a:xfrm>
            <a:off x="8559105" y="3390900"/>
            <a:ext cx="7683501" cy="3670300"/>
          </a:xfrm>
          <a:prstGeom prst="rect">
            <a:avLst/>
          </a:prstGeom>
          <a:ln w="12700">
            <a:miter lim="400000"/>
          </a:ln>
        </p:spPr>
      </p:pic>
      <p:pic>
        <p:nvPicPr>
          <p:cNvPr id="286" name="Screen Shot 2022-04-17 at 17.13.30.png" descr="Screen Shot 2022-04-17 at 17.13.30.png"/>
          <p:cNvPicPr>
            <a:picLocks noChangeAspect="1"/>
          </p:cNvPicPr>
          <p:nvPr/>
        </p:nvPicPr>
        <p:blipFill>
          <a:blip r:embed="rId4"/>
          <a:stretch>
            <a:fillRect/>
          </a:stretch>
        </p:blipFill>
        <p:spPr>
          <a:xfrm>
            <a:off x="17905511" y="3517900"/>
            <a:ext cx="3657601" cy="3416300"/>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ine"/>
          <p:cNvSpPr txBox="1">
            <a:spLocks noGrp="1"/>
          </p:cNvSpPr>
          <p:nvPr>
            <p:ph type="title"/>
          </p:nvPr>
        </p:nvSpPr>
        <p:spPr>
          <a:prstGeom prst="rect">
            <a:avLst/>
          </a:prstGeom>
        </p:spPr>
        <p:txBody>
          <a:bodyPr/>
          <a:lstStyle/>
          <a:p>
            <a:r>
              <a:t>Line</a:t>
            </a:r>
          </a:p>
        </p:txBody>
      </p:sp>
      <p:sp>
        <p:nvSpPr>
          <p:cNvPr id="289" name="Line, özelliklerini ve metotlarını inceleyelim."/>
          <p:cNvSpPr txBox="1">
            <a:spLocks noGrp="1"/>
          </p:cNvSpPr>
          <p:nvPr>
            <p:ph type="body" idx="1"/>
          </p:nvPr>
        </p:nvSpPr>
        <p:spPr>
          <a:prstGeom prst="rect">
            <a:avLst/>
          </a:prstGeom>
        </p:spPr>
        <p:txBody>
          <a:bodyPr/>
          <a:lstStyle/>
          <a:p>
            <a:r>
              <a:rPr lang="en-US" dirty="0"/>
              <a:t>Let's examine the line, its properties and methods.</a:t>
            </a:r>
            <a:endParaRPr dirty="0"/>
          </a:p>
        </p:txBody>
      </p:sp>
      <p:pic>
        <p:nvPicPr>
          <p:cNvPr id="290" name="Screen Shot 2022-04-17 at 17.15.42.png" descr="Screen Shot 2022-04-17 at 17.15.42.png"/>
          <p:cNvPicPr>
            <a:picLocks noChangeAspect="1"/>
          </p:cNvPicPr>
          <p:nvPr/>
        </p:nvPicPr>
        <p:blipFill>
          <a:blip r:embed="rId2"/>
          <a:stretch>
            <a:fillRect/>
          </a:stretch>
        </p:blipFill>
        <p:spPr>
          <a:xfrm>
            <a:off x="8019791" y="3767912"/>
            <a:ext cx="16180821" cy="6180176"/>
          </a:xfrm>
          <a:prstGeom prst="rect">
            <a:avLst/>
          </a:prstGeom>
          <a:ln w="12700">
            <a:miter lim="400000"/>
          </a:ln>
        </p:spPr>
      </p:pic>
      <p:pic>
        <p:nvPicPr>
          <p:cNvPr id="291" name="Screen Shot 2022-04-17 at 17.16.05.png" descr="Screen Shot 2022-04-17 at 17.16.05.png"/>
          <p:cNvPicPr>
            <a:picLocks noChangeAspect="1"/>
          </p:cNvPicPr>
          <p:nvPr/>
        </p:nvPicPr>
        <p:blipFill>
          <a:blip r:embed="rId3"/>
          <a:stretch>
            <a:fillRect/>
          </a:stretch>
        </p:blipFill>
        <p:spPr>
          <a:xfrm>
            <a:off x="366712" y="5321300"/>
            <a:ext cx="8216901" cy="3073400"/>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Line"/>
          <p:cNvSpPr txBox="1">
            <a:spLocks noGrp="1"/>
          </p:cNvSpPr>
          <p:nvPr>
            <p:ph type="title"/>
          </p:nvPr>
        </p:nvSpPr>
        <p:spPr>
          <a:prstGeom prst="rect">
            <a:avLst/>
          </a:prstGeom>
        </p:spPr>
        <p:txBody>
          <a:bodyPr/>
          <a:lstStyle/>
          <a:p>
            <a:r>
              <a:t>Line</a:t>
            </a:r>
          </a:p>
        </p:txBody>
      </p:sp>
      <p:sp>
        <p:nvSpPr>
          <p:cNvPr id="294" name="package com.example.deneme5;…"/>
          <p:cNvSpPr txBox="1">
            <a:spLocks noGrp="1"/>
          </p:cNvSpPr>
          <p:nvPr>
            <p:ph type="body" idx="1"/>
          </p:nvPr>
        </p:nvSpPr>
        <p:spPr>
          <a:prstGeom prst="rect">
            <a:avLst/>
          </a:prstGeom>
        </p:spPr>
        <p:txBody>
          <a:bodyPr/>
          <a:lstStyle/>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javafx.scene.layout.Pane</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import </a:t>
            </a:r>
            <a:r>
              <a:t>javafx.scene.shape.Line</a:t>
            </a:r>
            <a:r>
              <a:rPr>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solidFill>
                <a:srgbClr val="080808"/>
              </a:solidFill>
            </a:endParaRP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57200">
              <a:lnSpc>
                <a:spcPct val="100000"/>
              </a:lnSpc>
              <a:spcBef>
                <a:spcPts val="0"/>
              </a:spcBef>
              <a:buClrTx/>
              <a:buSzTx/>
              <a:buFontTx/>
              <a:buNone/>
              <a:defRPr sz="1600" i="1">
                <a:solidFill>
                  <a:srgbClr val="8C8C8C"/>
                </a:solidFill>
                <a:latin typeface="Courier New"/>
                <a:ea typeface="Courier New"/>
                <a:cs typeface="Courier New"/>
                <a:sym typeface="Courier New"/>
              </a:defRPr>
            </a:pPr>
            <a:r>
              <a:rPr i="0">
                <a:solidFill>
                  <a:srgbClr val="080808"/>
                </a:solidFill>
              </a:rPr>
              <a:t>    </a:t>
            </a:r>
            <a:r>
              <a:rPr i="0">
                <a:solidFill>
                  <a:srgbClr val="9E880C"/>
                </a:solidFill>
              </a:rPr>
              <a:t>@Override </a:t>
            </a:r>
            <a:r>
              <a:t>// Override the start method in the Application class</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rPr i="1">
                <a:solidFill>
                  <a:srgbClr val="8C8C8C"/>
                </a:solidFill>
              </a:rPr>
              <a:t>    </a:t>
            </a:r>
            <a:r>
              <a:rPr>
                <a:solidFill>
                  <a:srgbClr val="0033B3"/>
                </a:solidFill>
              </a:rPr>
              <a:t>public void </a:t>
            </a:r>
            <a:r>
              <a:rPr>
                <a:solidFill>
                  <a:srgbClr val="00627A"/>
                </a:solidFill>
              </a:rPr>
              <a:t>start</a:t>
            </a:r>
            <a:r>
              <a:t>(</a:t>
            </a:r>
            <a:r>
              <a:rPr>
                <a:solidFill>
                  <a:srgbClr val="000000"/>
                </a:solidFill>
              </a:rPr>
              <a:t>Stage </a:t>
            </a:r>
            <a:r>
              <a:t>primaryStage) {</a:t>
            </a:r>
          </a:p>
          <a:p>
            <a:pPr marL="0" indent="0" defTabSz="457200">
              <a:lnSpc>
                <a:spcPct val="100000"/>
              </a:lnSpc>
              <a:spcBef>
                <a:spcPts val="0"/>
              </a:spcBef>
              <a:buClrTx/>
              <a:buSzTx/>
              <a:buFontTx/>
              <a:buNone/>
              <a:defRPr sz="1600"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457200">
              <a:lnSpc>
                <a:spcPct val="100000"/>
              </a:lnSpc>
              <a:spcBef>
                <a:spcPts val="0"/>
              </a:spcBef>
              <a:buClrTx/>
              <a:buSzTx/>
              <a:buFontTx/>
              <a:buNone/>
              <a:defRPr sz="1600">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rPr>
                <a:solidFill>
                  <a:srgbClr val="0033B3"/>
                </a:solidFill>
              </a:rPr>
              <a:t>new </a:t>
            </a:r>
            <a:r>
              <a:rPr>
                <a:solidFill>
                  <a:srgbClr val="080808"/>
                </a:solidFill>
              </a:rPr>
              <a:t>LinePane(), </a:t>
            </a:r>
            <a:r>
              <a:rPr>
                <a:solidFill>
                  <a:srgbClr val="1750EB"/>
                </a:solidFill>
              </a:rPr>
              <a:t>200</a:t>
            </a:r>
            <a:r>
              <a:rPr>
                <a:solidFill>
                  <a:srgbClr val="080808"/>
                </a:solidFill>
              </a:rPr>
              <a:t>, </a:t>
            </a:r>
            <a:r>
              <a:rPr>
                <a:solidFill>
                  <a:srgbClr val="1750EB"/>
                </a:solidFill>
              </a:rPr>
              <a:t>200</a:t>
            </a:r>
            <a:r>
              <a:rPr>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primaryStage.setTitle(</a:t>
            </a:r>
            <a:r>
              <a:rPr>
                <a:solidFill>
                  <a:srgbClr val="077D16"/>
                </a:solidFill>
              </a:rPr>
              <a:t>"ShowLine"</a:t>
            </a:r>
            <a:r>
              <a:t>); </a:t>
            </a:r>
            <a:r>
              <a:rPr i="1">
                <a:solidFill>
                  <a:srgbClr val="8C8C8C"/>
                </a:solidFill>
              </a:rPr>
              <a:t>// Set the stage title</a:t>
            </a:r>
          </a:p>
          <a:p>
            <a:pPr marL="0" indent="0" defTabSz="457200">
              <a:lnSpc>
                <a:spcPct val="100000"/>
              </a:lnSpc>
              <a:spcBef>
                <a:spcPts val="0"/>
              </a:spcBef>
              <a:buClrTx/>
              <a:buSzTx/>
              <a:buFontTx/>
              <a:buNone/>
              <a:defRPr sz="1600"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57200">
              <a:lnSpc>
                <a:spcPct val="100000"/>
              </a:lnSpc>
              <a:spcBef>
                <a:spcPts val="0"/>
              </a:spcBef>
              <a:buClrTx/>
              <a:buSzTx/>
              <a:buFontTx/>
              <a:buNone/>
              <a:defRPr sz="1600" i="1">
                <a:solidFill>
                  <a:srgbClr val="8C8C8C"/>
                </a:solidFill>
                <a:latin typeface="Courier New"/>
                <a:ea typeface="Courier New"/>
                <a:cs typeface="Courier New"/>
                <a:sym typeface="Courier New"/>
              </a:defRPr>
            </a:pPr>
            <a:r>
              <a:t>    </a:t>
            </a:r>
            <a:r>
              <a:rPr i="0">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033B3"/>
                </a:solidFill>
              </a:rPr>
              <a:t>class </a:t>
            </a:r>
            <a:r>
              <a:t>LinePane </a:t>
            </a:r>
            <a:r>
              <a:rPr>
                <a:solidFill>
                  <a:srgbClr val="0033B3"/>
                </a:solidFill>
              </a:rPr>
              <a:t>extends </a:t>
            </a:r>
            <a:r>
              <a:t>Pane </a:t>
            </a:r>
            <a:r>
              <a:rPr>
                <a:solidFill>
                  <a:srgbClr val="080808"/>
                </a:solidFill>
              </a:rPr>
              <a:t>{</a:t>
            </a:r>
          </a:p>
          <a:p>
            <a:pPr marL="0" indent="0" defTabSz="457200">
              <a:lnSpc>
                <a:spcPct val="100000"/>
              </a:lnSpc>
              <a:spcBef>
                <a:spcPts val="0"/>
              </a:spcBef>
              <a:buClrTx/>
              <a:buSzTx/>
              <a:buFontTx/>
              <a:buNone/>
              <a:defRPr sz="1600">
                <a:solidFill>
                  <a:srgbClr val="00627A"/>
                </a:solidFill>
                <a:latin typeface="Courier New"/>
                <a:ea typeface="Courier New"/>
                <a:cs typeface="Courier New"/>
                <a:sym typeface="Courier New"/>
              </a:defRPr>
            </a:pPr>
            <a:r>
              <a:rPr>
                <a:solidFill>
                  <a:srgbClr val="080808"/>
                </a:solidFill>
              </a:rPr>
              <a:t>    </a:t>
            </a:r>
            <a:r>
              <a:rPr>
                <a:solidFill>
                  <a:srgbClr val="0033B3"/>
                </a:solidFill>
              </a:rPr>
              <a:t>public </a:t>
            </a:r>
            <a:r>
              <a:t>LinePane</a:t>
            </a:r>
            <a:r>
              <a:rPr>
                <a:solidFill>
                  <a:srgbClr val="080808"/>
                </a:solidFill>
              </a:rPr>
              <a:t>() {</a:t>
            </a: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80808"/>
                </a:solidFill>
              </a:rPr>
              <a:t>        </a:t>
            </a:r>
            <a:r>
              <a:t>Line line1 </a:t>
            </a:r>
            <a:r>
              <a:rPr>
                <a:solidFill>
                  <a:srgbClr val="080808"/>
                </a:solidFill>
              </a:rPr>
              <a:t>= </a:t>
            </a:r>
            <a:r>
              <a:rPr>
                <a:solidFill>
                  <a:srgbClr val="0033B3"/>
                </a:solidFill>
              </a:rPr>
              <a:t>new </a:t>
            </a:r>
            <a:r>
              <a:rPr>
                <a:solidFill>
                  <a:srgbClr val="080808"/>
                </a:solidFill>
              </a:rPr>
              <a:t>Line(</a:t>
            </a:r>
            <a:r>
              <a:rPr>
                <a:solidFill>
                  <a:srgbClr val="1750EB"/>
                </a:solidFill>
              </a:rPr>
              <a:t>10</a:t>
            </a:r>
            <a:r>
              <a:rPr>
                <a:solidFill>
                  <a:srgbClr val="080808"/>
                </a:solidFill>
              </a:rPr>
              <a:t>, </a:t>
            </a:r>
            <a:r>
              <a:rPr>
                <a:solidFill>
                  <a:srgbClr val="1750EB"/>
                </a:solidFill>
              </a:rPr>
              <a:t>10</a:t>
            </a:r>
            <a:r>
              <a:rPr>
                <a:solidFill>
                  <a:srgbClr val="080808"/>
                </a:solidFill>
              </a:rPr>
              <a:t>, </a:t>
            </a:r>
            <a:r>
              <a:rPr>
                <a:solidFill>
                  <a:srgbClr val="1750EB"/>
                </a:solidFill>
              </a:rPr>
              <a:t>10</a:t>
            </a:r>
            <a:r>
              <a:rPr>
                <a:solidFill>
                  <a:srgbClr val="080808"/>
                </a:solidFill>
              </a:rPr>
              <a:t>, </a:t>
            </a:r>
            <a:r>
              <a:rPr>
                <a:solidFill>
                  <a:srgbClr val="1750EB"/>
                </a:solidFill>
              </a:rPr>
              <a:t>10</a:t>
            </a:r>
            <a:r>
              <a:rPr>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line1</a:t>
            </a:r>
            <a:r>
              <a:t>.endXProperty().bind(widthProperty().subtract(</a:t>
            </a:r>
            <a:r>
              <a:rPr>
                <a:solidFill>
                  <a:srgbClr val="1750EB"/>
                </a:solidFill>
              </a:rPr>
              <a:t>10</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line1</a:t>
            </a:r>
            <a:r>
              <a:t>.endYProperty().bind(heightProperty().subtract(</a:t>
            </a:r>
            <a:r>
              <a:rPr>
                <a:solidFill>
                  <a:srgbClr val="1750EB"/>
                </a:solidFill>
              </a:rPr>
              <a:t>10</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line1</a:t>
            </a:r>
            <a:r>
              <a:t>.setStrokeWidth(</a:t>
            </a:r>
            <a:r>
              <a:rPr>
                <a:solidFill>
                  <a:srgbClr val="1750EB"/>
                </a:solidFill>
              </a:rPr>
              <a:t>5</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line1</a:t>
            </a:r>
            <a:r>
              <a:t>.setStroke(</a:t>
            </a:r>
            <a:r>
              <a:rPr>
                <a:solidFill>
                  <a:srgbClr val="000000"/>
                </a:solidFill>
              </a:rPr>
              <a:t>Color</a:t>
            </a:r>
            <a:r>
              <a:t>.</a:t>
            </a:r>
            <a:r>
              <a:rPr i="1">
                <a:solidFill>
                  <a:srgbClr val="872094"/>
                </a:solidFill>
              </a:rPr>
              <a:t>GREEN</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getChildren().add(</a:t>
            </a:r>
            <a:r>
              <a:rPr>
                <a:solidFill>
                  <a:srgbClr val="000000"/>
                </a:solidFill>
              </a:rPr>
              <a:t>line1</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endParaRPr/>
          </a:p>
          <a:p>
            <a:pPr marL="0" indent="0" defTabSz="457200">
              <a:lnSpc>
                <a:spcPct val="100000"/>
              </a:lnSpc>
              <a:spcBef>
                <a:spcPts val="0"/>
              </a:spcBef>
              <a:buClrTx/>
              <a:buSzTx/>
              <a:buFontTx/>
              <a:buNone/>
              <a:defRPr sz="1600">
                <a:latin typeface="Courier New"/>
                <a:ea typeface="Courier New"/>
                <a:cs typeface="Courier New"/>
                <a:sym typeface="Courier New"/>
              </a:defRPr>
            </a:pPr>
            <a:r>
              <a:rPr>
                <a:solidFill>
                  <a:srgbClr val="080808"/>
                </a:solidFill>
              </a:rPr>
              <a:t>        </a:t>
            </a:r>
            <a:r>
              <a:t>Line line2 </a:t>
            </a:r>
            <a:r>
              <a:rPr>
                <a:solidFill>
                  <a:srgbClr val="080808"/>
                </a:solidFill>
              </a:rPr>
              <a:t>= </a:t>
            </a:r>
            <a:r>
              <a:rPr>
                <a:solidFill>
                  <a:srgbClr val="0033B3"/>
                </a:solidFill>
              </a:rPr>
              <a:t>new </a:t>
            </a:r>
            <a:r>
              <a:rPr>
                <a:solidFill>
                  <a:srgbClr val="080808"/>
                </a:solidFill>
              </a:rPr>
              <a:t>Line(</a:t>
            </a:r>
            <a:r>
              <a:rPr>
                <a:solidFill>
                  <a:srgbClr val="1750EB"/>
                </a:solidFill>
              </a:rPr>
              <a:t>10</a:t>
            </a:r>
            <a:r>
              <a:rPr>
                <a:solidFill>
                  <a:srgbClr val="080808"/>
                </a:solidFill>
              </a:rPr>
              <a:t>, </a:t>
            </a:r>
            <a:r>
              <a:rPr>
                <a:solidFill>
                  <a:srgbClr val="1750EB"/>
                </a:solidFill>
              </a:rPr>
              <a:t>10</a:t>
            </a:r>
            <a:r>
              <a:rPr>
                <a:solidFill>
                  <a:srgbClr val="080808"/>
                </a:solidFill>
              </a:rPr>
              <a:t>, </a:t>
            </a:r>
            <a:r>
              <a:rPr>
                <a:solidFill>
                  <a:srgbClr val="1750EB"/>
                </a:solidFill>
              </a:rPr>
              <a:t>10</a:t>
            </a:r>
            <a:r>
              <a:rPr>
                <a:solidFill>
                  <a:srgbClr val="080808"/>
                </a:solidFill>
              </a:rPr>
              <a:t>, </a:t>
            </a:r>
            <a:r>
              <a:rPr>
                <a:solidFill>
                  <a:srgbClr val="1750EB"/>
                </a:solidFill>
              </a:rPr>
              <a:t>10</a:t>
            </a:r>
            <a:r>
              <a:rPr>
                <a:solidFill>
                  <a:srgbClr val="080808"/>
                </a:solidFill>
              </a:rP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line2</a:t>
            </a:r>
            <a:r>
              <a:t>.startXProperty().bind(widthProperty().subtract(</a:t>
            </a:r>
            <a:r>
              <a:rPr>
                <a:solidFill>
                  <a:srgbClr val="1750EB"/>
                </a:solidFill>
              </a:rPr>
              <a:t>10</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line2</a:t>
            </a:r>
            <a:r>
              <a:t>.endYProperty().bind(heightProperty().subtract(</a:t>
            </a:r>
            <a:r>
              <a:rPr>
                <a:solidFill>
                  <a:srgbClr val="1750EB"/>
                </a:solidFill>
              </a:rPr>
              <a:t>10</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line2</a:t>
            </a:r>
            <a:r>
              <a:t>.setStrokeWidth(</a:t>
            </a:r>
            <a:r>
              <a:rPr>
                <a:solidFill>
                  <a:srgbClr val="1750EB"/>
                </a:solidFill>
              </a:rPr>
              <a:t>5</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r>
              <a:rPr>
                <a:solidFill>
                  <a:srgbClr val="000000"/>
                </a:solidFill>
              </a:rPr>
              <a:t>line2</a:t>
            </a:r>
            <a:r>
              <a:t>.setStroke(</a:t>
            </a:r>
            <a:r>
              <a:rPr>
                <a:solidFill>
                  <a:srgbClr val="000000"/>
                </a:solidFill>
              </a:rPr>
              <a:t>Color</a:t>
            </a:r>
            <a:r>
              <a:t>.</a:t>
            </a:r>
            <a:r>
              <a:rPr i="1">
                <a:solidFill>
                  <a:srgbClr val="872094"/>
                </a:solidFill>
              </a:rPr>
              <a:t>GREEN</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getChildren().add(</a:t>
            </a:r>
            <a:r>
              <a:rPr>
                <a:solidFill>
                  <a:srgbClr val="000000"/>
                </a:solidFill>
              </a:rPr>
              <a:t>line2</a:t>
            </a:r>
            <a:r>
              <a:t>);</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    }</a:t>
            </a:r>
          </a:p>
          <a:p>
            <a:pPr marL="0" indent="0" defTabSz="457200">
              <a:lnSpc>
                <a:spcPct val="100000"/>
              </a:lnSpc>
              <a:spcBef>
                <a:spcPts val="0"/>
              </a:spcBef>
              <a:buClrTx/>
              <a:buSzTx/>
              <a:buFontTx/>
              <a:buNone/>
              <a:defRPr sz="1600">
                <a:solidFill>
                  <a:srgbClr val="080808"/>
                </a:solidFill>
                <a:latin typeface="Courier New"/>
                <a:ea typeface="Courier New"/>
                <a:cs typeface="Courier New"/>
                <a:sym typeface="Courier New"/>
              </a:defRPr>
            </a:pPr>
            <a:r>
              <a:t>}</a:t>
            </a:r>
          </a:p>
        </p:txBody>
      </p:sp>
      <p:grpSp>
        <p:nvGrpSpPr>
          <p:cNvPr id="297" name="Group">
            <a:hlinkClick r:id="rId2"/>
          </p:cNvPr>
          <p:cNvGrpSpPr/>
          <p:nvPr/>
        </p:nvGrpSpPr>
        <p:grpSpPr>
          <a:xfrm>
            <a:off x="19103751" y="11947601"/>
            <a:ext cx="3710718" cy="636580"/>
            <a:chOff x="0" y="0"/>
            <a:chExt cx="3710716" cy="636578"/>
          </a:xfrm>
        </p:grpSpPr>
        <p:sp>
          <p:nvSpPr>
            <p:cNvPr id="295"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296"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ShowLine</a:t>
              </a:r>
            </a:p>
          </p:txBody>
        </p:sp>
      </p:grpSp>
      <p:pic>
        <p:nvPicPr>
          <p:cNvPr id="298" name="Screen Shot 2022-04-17 at 17.18.20.png" descr="Screen Shot 2022-04-17 at 17.18.20.png"/>
          <p:cNvPicPr>
            <a:picLocks noChangeAspect="1"/>
          </p:cNvPicPr>
          <p:nvPr/>
        </p:nvPicPr>
        <p:blipFill>
          <a:blip r:embed="rId3"/>
          <a:stretch>
            <a:fillRect/>
          </a:stretch>
        </p:blipFill>
        <p:spPr>
          <a:xfrm>
            <a:off x="18673564" y="3571875"/>
            <a:ext cx="3962401" cy="4318000"/>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p:cNvSpPr txBox="1">
            <a:spLocks noGrp="1"/>
          </p:cNvSpPr>
          <p:nvPr>
            <p:ph type="title"/>
          </p:nvPr>
        </p:nvSpPr>
        <p:spPr>
          <a:prstGeom prst="rect">
            <a:avLst/>
          </a:prstGeom>
        </p:spPr>
        <p:txBody>
          <a:bodyPr/>
          <a:lstStyle/>
          <a:p>
            <a:r>
              <a:t>Rectangle</a:t>
            </a:r>
          </a:p>
        </p:txBody>
      </p:sp>
      <p:sp>
        <p:nvSpPr>
          <p:cNvPr id="301" name="Rectangle, özelliklerini ve metotlarını inceleyelim."/>
          <p:cNvSpPr txBox="1">
            <a:spLocks noGrp="1"/>
          </p:cNvSpPr>
          <p:nvPr>
            <p:ph type="body" idx="1"/>
          </p:nvPr>
        </p:nvSpPr>
        <p:spPr>
          <a:prstGeom prst="rect">
            <a:avLst/>
          </a:prstGeom>
        </p:spPr>
        <p:txBody>
          <a:bodyPr/>
          <a:lstStyle/>
          <a:p>
            <a:r>
              <a:rPr lang="en-US" dirty="0"/>
              <a:t>Let's examine Rectangle, its properties and methods.
</a:t>
            </a:r>
            <a:endParaRPr dirty="0"/>
          </a:p>
        </p:txBody>
      </p:sp>
      <p:pic>
        <p:nvPicPr>
          <p:cNvPr id="302" name="Screen Shot 2022-04-17 at 17.20.21.png" descr="Screen Shot 2022-04-17 at 17.20.21.png"/>
          <p:cNvPicPr>
            <a:picLocks noChangeAspect="1"/>
          </p:cNvPicPr>
          <p:nvPr/>
        </p:nvPicPr>
        <p:blipFill>
          <a:blip r:embed="rId2"/>
          <a:stretch>
            <a:fillRect/>
          </a:stretch>
        </p:blipFill>
        <p:spPr>
          <a:xfrm>
            <a:off x="7611150" y="3939778"/>
            <a:ext cx="16730272" cy="7397624"/>
          </a:xfrm>
          <a:prstGeom prst="rect">
            <a:avLst/>
          </a:prstGeom>
          <a:ln w="12700">
            <a:miter lim="400000"/>
          </a:ln>
        </p:spPr>
      </p:pic>
      <p:pic>
        <p:nvPicPr>
          <p:cNvPr id="303" name="Screen Shot 2022-04-17 at 17.23.48.png" descr="Screen Shot 2022-04-17 at 17.23.48.png"/>
          <p:cNvPicPr>
            <a:picLocks noChangeAspect="1"/>
          </p:cNvPicPr>
          <p:nvPr/>
        </p:nvPicPr>
        <p:blipFill>
          <a:blip r:embed="rId3"/>
          <a:stretch>
            <a:fillRect/>
          </a:stretch>
        </p:blipFill>
        <p:spPr>
          <a:xfrm>
            <a:off x="-65088" y="3833614"/>
            <a:ext cx="7772401" cy="541020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Rectangle"/>
          <p:cNvSpPr txBox="1">
            <a:spLocks noGrp="1"/>
          </p:cNvSpPr>
          <p:nvPr>
            <p:ph type="title"/>
          </p:nvPr>
        </p:nvSpPr>
        <p:spPr>
          <a:prstGeom prst="rect">
            <a:avLst/>
          </a:prstGeom>
        </p:spPr>
        <p:txBody>
          <a:bodyPr/>
          <a:lstStyle/>
          <a:p>
            <a:r>
              <a:t>Rectangle</a:t>
            </a:r>
          </a:p>
        </p:txBody>
      </p:sp>
      <p:sp>
        <p:nvSpPr>
          <p:cNvPr id="306" name="package com.example.deneme5;…"/>
          <p:cNvSpPr txBox="1">
            <a:spLocks noGrp="1"/>
          </p:cNvSpPr>
          <p:nvPr>
            <p:ph type="body" idx="1"/>
          </p:nvPr>
        </p:nvSpPr>
        <p:spPr>
          <a:prstGeom prst="rect">
            <a:avLst/>
          </a:prstGeom>
        </p:spPr>
        <p:txBody>
          <a:bodyPr/>
          <a:lstStyle/>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javafx.scene.Group</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javafx.scene.layout.BorderPane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javafx.scene.layout.Pane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javafx.scene.shape.Line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javafx.scene.text.Text</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import </a:t>
            </a:r>
            <a:r>
              <a:t>javafx.scene.shape.Rectangle</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solidFill>
                <a:srgbClr val="080808"/>
              </a:solidFill>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rPr i="0">
                <a:solidFill>
                  <a:srgbClr val="9E880C"/>
                </a:solidFill>
              </a:rPr>
              <a:t>@Override </a:t>
            </a:r>
            <a:r>
              <a:t>// Override the start method in the Application class</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rPr i="1">
                <a:solidFill>
                  <a:srgbClr val="8C8C8C"/>
                </a:solidFill>
              </a:rPr>
              <a:t>    </a:t>
            </a:r>
            <a:r>
              <a:rPr>
                <a:solidFill>
                  <a:srgbClr val="0033B3"/>
                </a:solidFill>
              </a:rPr>
              <a:t>public void </a:t>
            </a:r>
            <a:r>
              <a:rPr>
                <a:solidFill>
                  <a:srgbClr val="00627A"/>
                </a:solidFill>
              </a:rPr>
              <a:t>start</a:t>
            </a:r>
            <a:r>
              <a:t>(</a:t>
            </a:r>
            <a:r>
              <a:rPr>
                <a:solidFill>
                  <a:srgbClr val="000000"/>
                </a:solidFill>
              </a:rPr>
              <a:t>Stage </a:t>
            </a:r>
            <a:r>
              <a:t>primaryStage) {</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 Create rectangles</a:t>
            </a:r>
          </a:p>
          <a:p>
            <a:pPr marL="0" indent="0" defTabSz="315468">
              <a:lnSpc>
                <a:spcPct val="100000"/>
              </a:lnSpc>
              <a:spcBef>
                <a:spcPts val="0"/>
              </a:spcBef>
              <a:buClrTx/>
              <a:buSzTx/>
              <a:buFontTx/>
              <a:buNone/>
              <a:defRPr sz="897">
                <a:latin typeface="Courier New"/>
                <a:ea typeface="Courier New"/>
                <a:cs typeface="Courier New"/>
                <a:sym typeface="Courier New"/>
              </a:defRPr>
            </a:pPr>
            <a:r>
              <a:rPr i="1">
                <a:solidFill>
                  <a:srgbClr val="8C8C8C"/>
                </a:solidFill>
              </a:rPr>
              <a:t>        </a:t>
            </a:r>
            <a:r>
              <a:t>Rectangle r1 </a:t>
            </a:r>
            <a:r>
              <a:rPr>
                <a:solidFill>
                  <a:srgbClr val="080808"/>
                </a:solidFill>
              </a:rPr>
              <a:t>= </a:t>
            </a:r>
            <a:r>
              <a:rPr>
                <a:solidFill>
                  <a:srgbClr val="0033B3"/>
                </a:solidFill>
              </a:rPr>
              <a:t>new </a:t>
            </a:r>
            <a:r>
              <a:rPr>
                <a:solidFill>
                  <a:srgbClr val="080808"/>
                </a:solidFill>
              </a:rPr>
              <a:t>Rectangle(</a:t>
            </a:r>
            <a:r>
              <a:rPr>
                <a:solidFill>
                  <a:srgbClr val="1750EB"/>
                </a:solidFill>
              </a:rPr>
              <a:t>25</a:t>
            </a:r>
            <a:r>
              <a:rPr>
                <a:solidFill>
                  <a:srgbClr val="080808"/>
                </a:solidFill>
              </a:rPr>
              <a:t>, </a:t>
            </a:r>
            <a:r>
              <a:rPr>
                <a:solidFill>
                  <a:srgbClr val="1750EB"/>
                </a:solidFill>
              </a:rPr>
              <a:t>10</a:t>
            </a:r>
            <a:r>
              <a:rPr>
                <a:solidFill>
                  <a:srgbClr val="080808"/>
                </a:solidFill>
              </a:rPr>
              <a:t>, </a:t>
            </a:r>
            <a:r>
              <a:rPr>
                <a:solidFill>
                  <a:srgbClr val="1750EB"/>
                </a:solidFill>
              </a:rPr>
              <a:t>60</a:t>
            </a:r>
            <a:r>
              <a:rPr>
                <a:solidFill>
                  <a:srgbClr val="080808"/>
                </a:solidFill>
              </a:rPr>
              <a:t>, </a:t>
            </a:r>
            <a:r>
              <a:rPr>
                <a:solidFill>
                  <a:srgbClr val="1750EB"/>
                </a:solidFill>
              </a:rPr>
              <a:t>30</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r1</a:t>
            </a:r>
            <a:r>
              <a:t>.setStroke(</a:t>
            </a:r>
            <a:r>
              <a:rPr>
                <a:solidFill>
                  <a:srgbClr val="000000"/>
                </a:solidFill>
              </a:rPr>
              <a:t>Color</a:t>
            </a:r>
            <a:r>
              <a:t>.</a:t>
            </a:r>
            <a:r>
              <a:rPr i="1">
                <a:solidFill>
                  <a:srgbClr val="872094"/>
                </a:solidFill>
              </a:rPr>
              <a:t>BLACK</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r1</a:t>
            </a:r>
            <a:r>
              <a:t>.setFill(</a:t>
            </a:r>
            <a:r>
              <a:rPr>
                <a:solidFill>
                  <a:srgbClr val="000000"/>
                </a:solidFill>
              </a:rPr>
              <a:t>Color</a:t>
            </a:r>
            <a:r>
              <a:t>.</a:t>
            </a:r>
            <a:r>
              <a:rPr i="1">
                <a:solidFill>
                  <a:srgbClr val="872094"/>
                </a:solidFill>
              </a:rPr>
              <a:t>WHITE</a:t>
            </a:r>
            <a: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Rectangle r2 </a:t>
            </a:r>
            <a:r>
              <a:rPr>
                <a:solidFill>
                  <a:srgbClr val="080808"/>
                </a:solidFill>
              </a:rPr>
              <a:t>= </a:t>
            </a:r>
            <a:r>
              <a:rPr>
                <a:solidFill>
                  <a:srgbClr val="0033B3"/>
                </a:solidFill>
              </a:rPr>
              <a:t>new </a:t>
            </a:r>
            <a:r>
              <a:rPr>
                <a:solidFill>
                  <a:srgbClr val="080808"/>
                </a:solidFill>
              </a:rPr>
              <a:t>Rectangle(</a:t>
            </a:r>
            <a:r>
              <a:rPr>
                <a:solidFill>
                  <a:srgbClr val="1750EB"/>
                </a:solidFill>
              </a:rPr>
              <a:t>25</a:t>
            </a:r>
            <a:r>
              <a:rPr>
                <a:solidFill>
                  <a:srgbClr val="080808"/>
                </a:solidFill>
              </a:rPr>
              <a:t>, </a:t>
            </a:r>
            <a:r>
              <a:rPr>
                <a:solidFill>
                  <a:srgbClr val="1750EB"/>
                </a:solidFill>
              </a:rPr>
              <a:t>50</a:t>
            </a:r>
            <a:r>
              <a:rPr>
                <a:solidFill>
                  <a:srgbClr val="080808"/>
                </a:solidFill>
              </a:rPr>
              <a:t>, </a:t>
            </a:r>
            <a:r>
              <a:rPr>
                <a:solidFill>
                  <a:srgbClr val="1750EB"/>
                </a:solidFill>
              </a:rPr>
              <a:t>60</a:t>
            </a:r>
            <a:r>
              <a:rPr>
                <a:solidFill>
                  <a:srgbClr val="080808"/>
                </a:solidFill>
              </a:rPr>
              <a:t>, </a:t>
            </a:r>
            <a:r>
              <a:rPr>
                <a:solidFill>
                  <a:srgbClr val="1750EB"/>
                </a:solidFill>
              </a:rPr>
              <a:t>30</a:t>
            </a:r>
            <a:r>
              <a:rPr>
                <a:solidFill>
                  <a:srgbClr val="080808"/>
                </a:solidFill>
              </a:rP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Rectangle r3 </a:t>
            </a:r>
            <a:r>
              <a:rPr>
                <a:solidFill>
                  <a:srgbClr val="080808"/>
                </a:solidFill>
              </a:rPr>
              <a:t>= </a:t>
            </a:r>
            <a:r>
              <a:rPr>
                <a:solidFill>
                  <a:srgbClr val="0033B3"/>
                </a:solidFill>
              </a:rPr>
              <a:t>new </a:t>
            </a:r>
            <a:r>
              <a:rPr>
                <a:solidFill>
                  <a:srgbClr val="080808"/>
                </a:solidFill>
              </a:rPr>
              <a:t>Rectangle(</a:t>
            </a:r>
            <a:r>
              <a:rPr>
                <a:solidFill>
                  <a:srgbClr val="1750EB"/>
                </a:solidFill>
              </a:rPr>
              <a:t>25</a:t>
            </a:r>
            <a:r>
              <a:rPr>
                <a:solidFill>
                  <a:srgbClr val="080808"/>
                </a:solidFill>
              </a:rPr>
              <a:t>, </a:t>
            </a:r>
            <a:r>
              <a:rPr>
                <a:solidFill>
                  <a:srgbClr val="1750EB"/>
                </a:solidFill>
              </a:rPr>
              <a:t>90</a:t>
            </a:r>
            <a:r>
              <a:rPr>
                <a:solidFill>
                  <a:srgbClr val="080808"/>
                </a:solidFill>
              </a:rPr>
              <a:t>, </a:t>
            </a:r>
            <a:r>
              <a:rPr>
                <a:solidFill>
                  <a:srgbClr val="1750EB"/>
                </a:solidFill>
              </a:rPr>
              <a:t>60</a:t>
            </a:r>
            <a:r>
              <a:rPr>
                <a:solidFill>
                  <a:srgbClr val="080808"/>
                </a:solidFill>
              </a:rPr>
              <a:t>, </a:t>
            </a:r>
            <a:r>
              <a:rPr>
                <a:solidFill>
                  <a:srgbClr val="1750EB"/>
                </a:solidFill>
              </a:rPr>
              <a:t>30</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r3</a:t>
            </a:r>
            <a:r>
              <a:t>.setArcWidth(</a:t>
            </a:r>
            <a:r>
              <a:rPr>
                <a:solidFill>
                  <a:srgbClr val="1750EB"/>
                </a:solidFill>
              </a:rPr>
              <a:t>15</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r3</a:t>
            </a:r>
            <a:r>
              <a:t>.setArcHeight(</a:t>
            </a:r>
            <a:r>
              <a:rPr>
                <a:solidFill>
                  <a:srgbClr val="1750EB"/>
                </a:solidFill>
              </a:rPr>
              <a:t>25</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 Create a group and add nodes to the group</a:t>
            </a:r>
          </a:p>
          <a:p>
            <a:pPr marL="0" indent="0" defTabSz="315468">
              <a:lnSpc>
                <a:spcPct val="100000"/>
              </a:lnSpc>
              <a:spcBef>
                <a:spcPts val="0"/>
              </a:spcBef>
              <a:buClrTx/>
              <a:buSzTx/>
              <a:buFontTx/>
              <a:buNone/>
              <a:defRPr sz="897">
                <a:latin typeface="Courier New"/>
                <a:ea typeface="Courier New"/>
                <a:cs typeface="Courier New"/>
                <a:sym typeface="Courier New"/>
              </a:defRPr>
            </a:pPr>
            <a:r>
              <a:rPr i="1">
                <a:solidFill>
                  <a:srgbClr val="8C8C8C"/>
                </a:solidFill>
              </a:rPr>
              <a:t>        </a:t>
            </a:r>
            <a:r>
              <a:t>Group group </a:t>
            </a:r>
            <a:r>
              <a:rPr>
                <a:solidFill>
                  <a:srgbClr val="080808"/>
                </a:solidFill>
              </a:rPr>
              <a:t>= </a:t>
            </a:r>
            <a:r>
              <a:rPr>
                <a:solidFill>
                  <a:srgbClr val="0033B3"/>
                </a:solidFill>
              </a:rPr>
              <a:t>new </a:t>
            </a:r>
            <a:r>
              <a:rPr>
                <a:solidFill>
                  <a:srgbClr val="080808"/>
                </a:solidFill>
              </a:rPr>
              <a:t>Group();</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group</a:t>
            </a:r>
            <a:r>
              <a:t>.getChildren().addAll(</a:t>
            </a:r>
            <a:r>
              <a:rPr>
                <a:solidFill>
                  <a:srgbClr val="0033B3"/>
                </a:solidFill>
              </a:rPr>
              <a:t>new </a:t>
            </a:r>
            <a:r>
              <a:t>Text(</a:t>
            </a:r>
            <a:r>
              <a:rPr>
                <a:solidFill>
                  <a:srgbClr val="1750EB"/>
                </a:solidFill>
              </a:rPr>
              <a:t>10</a:t>
            </a:r>
            <a:r>
              <a:t>, </a:t>
            </a:r>
            <a:r>
              <a:rPr>
                <a:solidFill>
                  <a:srgbClr val="1750EB"/>
                </a:solidFill>
              </a:rPr>
              <a:t>27</a:t>
            </a:r>
            <a:r>
              <a:t>, </a:t>
            </a:r>
            <a:r>
              <a:rPr>
                <a:solidFill>
                  <a:srgbClr val="077D16"/>
                </a:solidFill>
              </a:rPr>
              <a:t>"r1"</a:t>
            </a:r>
            <a:r>
              <a:t>), </a:t>
            </a:r>
            <a:r>
              <a:rPr>
                <a:solidFill>
                  <a:srgbClr val="000000"/>
                </a:solidFill>
              </a:rPr>
              <a:t>r1</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33B3"/>
                </a:solidFill>
              </a:rPr>
              <a:t>new </a:t>
            </a:r>
            <a:r>
              <a:t>Text(</a:t>
            </a:r>
            <a:r>
              <a:rPr>
                <a:solidFill>
                  <a:srgbClr val="1750EB"/>
                </a:solidFill>
              </a:rPr>
              <a:t>10</a:t>
            </a:r>
            <a:r>
              <a:t>, </a:t>
            </a:r>
            <a:r>
              <a:rPr>
                <a:solidFill>
                  <a:srgbClr val="1750EB"/>
                </a:solidFill>
              </a:rPr>
              <a:t>67</a:t>
            </a:r>
            <a:r>
              <a:t>, </a:t>
            </a:r>
            <a:r>
              <a:rPr>
                <a:solidFill>
                  <a:srgbClr val="077D16"/>
                </a:solidFill>
              </a:rPr>
              <a:t>"r2"</a:t>
            </a:r>
            <a:r>
              <a:t>), </a:t>
            </a:r>
            <a:r>
              <a:rPr>
                <a:solidFill>
                  <a:srgbClr val="000000"/>
                </a:solidFill>
              </a:rPr>
              <a:t>r2</a:t>
            </a:r>
            <a:r>
              <a:t>, </a:t>
            </a:r>
            <a:r>
              <a:rPr>
                <a:solidFill>
                  <a:srgbClr val="0033B3"/>
                </a:solidFill>
              </a:rPr>
              <a:t>new </a:t>
            </a:r>
            <a:r>
              <a:t>Text(</a:t>
            </a:r>
            <a:r>
              <a:rPr>
                <a:solidFill>
                  <a:srgbClr val="1750EB"/>
                </a:solidFill>
              </a:rPr>
              <a:t>10</a:t>
            </a:r>
            <a:r>
              <a:t>, </a:t>
            </a:r>
            <a:r>
              <a:rPr>
                <a:solidFill>
                  <a:srgbClr val="1750EB"/>
                </a:solidFill>
              </a:rPr>
              <a:t>107</a:t>
            </a:r>
            <a:r>
              <a:t>, </a:t>
            </a:r>
            <a:r>
              <a:rPr>
                <a:solidFill>
                  <a:srgbClr val="077D16"/>
                </a:solidFill>
              </a:rPr>
              <a:t>"r3"</a:t>
            </a:r>
            <a:r>
              <a:t>), </a:t>
            </a:r>
            <a:r>
              <a:rPr>
                <a:solidFill>
                  <a:srgbClr val="000000"/>
                </a:solidFill>
              </a:rPr>
              <a:t>r3</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33B3"/>
                </a:solidFill>
              </a:rPr>
              <a:t>for </a:t>
            </a:r>
            <a:r>
              <a:t>(</a:t>
            </a:r>
            <a:r>
              <a:rPr>
                <a:solidFill>
                  <a:srgbClr val="0033B3"/>
                </a:solidFill>
              </a:rPr>
              <a:t>int </a:t>
            </a:r>
            <a:r>
              <a:t>i = </a:t>
            </a:r>
            <a:r>
              <a:rPr>
                <a:solidFill>
                  <a:srgbClr val="1750EB"/>
                </a:solidFill>
              </a:rPr>
              <a:t>0</a:t>
            </a:r>
            <a:r>
              <a:t>; i &lt; </a:t>
            </a:r>
            <a:r>
              <a:rPr>
                <a:solidFill>
                  <a:srgbClr val="1750EB"/>
                </a:solidFill>
              </a:rPr>
              <a:t>4</a:t>
            </a:r>
            <a:r>
              <a:t>; i++)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Rectangle r </a:t>
            </a:r>
            <a:r>
              <a:t>= </a:t>
            </a:r>
            <a:r>
              <a:rPr>
                <a:solidFill>
                  <a:srgbClr val="0033B3"/>
                </a:solidFill>
              </a:rPr>
              <a:t>new </a:t>
            </a:r>
            <a:r>
              <a:t>Rectangle(</a:t>
            </a:r>
            <a:r>
              <a:rPr>
                <a:solidFill>
                  <a:srgbClr val="1750EB"/>
                </a:solidFill>
              </a:rPr>
              <a:t>100</a:t>
            </a:r>
            <a:r>
              <a:t>, </a:t>
            </a:r>
            <a:r>
              <a:rPr>
                <a:solidFill>
                  <a:srgbClr val="1750EB"/>
                </a:solidFill>
              </a:rPr>
              <a:t>50</a:t>
            </a:r>
            <a:r>
              <a:t>, </a:t>
            </a:r>
            <a:r>
              <a:rPr>
                <a:solidFill>
                  <a:srgbClr val="1750EB"/>
                </a:solidFill>
              </a:rPr>
              <a:t>100</a:t>
            </a:r>
            <a:r>
              <a:t>, </a:t>
            </a:r>
            <a:r>
              <a:rPr>
                <a:solidFill>
                  <a:srgbClr val="1750EB"/>
                </a:solidFill>
              </a:rPr>
              <a:t>30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a:t>
            </a:r>
            <a:r>
              <a:t>.setRotate(i * </a:t>
            </a:r>
            <a:r>
              <a:rPr>
                <a:solidFill>
                  <a:srgbClr val="1750EB"/>
                </a:solidFill>
              </a:rPr>
              <a:t>360 </a:t>
            </a:r>
            <a:r>
              <a:t>/ </a:t>
            </a:r>
            <a:r>
              <a:rPr>
                <a:solidFill>
                  <a:srgbClr val="1750EB"/>
                </a:solidFill>
              </a:rPr>
              <a:t>8</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a:t>
            </a:r>
            <a:r>
              <a:t>.setStroke(</a:t>
            </a:r>
            <a:r>
              <a:rPr>
                <a:solidFill>
                  <a:srgbClr val="000000"/>
                </a:solidFill>
              </a:rPr>
              <a:t>Color</a:t>
            </a:r>
            <a:r>
              <a:t>.</a:t>
            </a:r>
            <a:r>
              <a:rPr i="1"/>
              <a:t>color</a:t>
            </a:r>
            <a:r>
              <a:t>(</a:t>
            </a:r>
            <a:r>
              <a:rPr>
                <a:solidFill>
                  <a:srgbClr val="000000"/>
                </a:solidFill>
              </a:rPr>
              <a:t>Math</a:t>
            </a:r>
            <a:r>
              <a:t>.</a:t>
            </a:r>
            <a:r>
              <a:rPr i="1"/>
              <a:t>random</a:t>
            </a:r>
            <a:r>
              <a:t>(), </a:t>
            </a:r>
            <a:r>
              <a:rPr>
                <a:solidFill>
                  <a:srgbClr val="000000"/>
                </a:solidFill>
              </a:rPr>
              <a:t>Math</a:t>
            </a:r>
            <a:r>
              <a:t>.</a:t>
            </a:r>
            <a:r>
              <a:rPr i="1"/>
              <a:t>random</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Math</a:t>
            </a:r>
            <a:r>
              <a:t>.</a:t>
            </a:r>
            <a:r>
              <a:rPr i="1"/>
              <a:t>random</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r</a:t>
            </a:r>
            <a:r>
              <a:t>.setFill(</a:t>
            </a:r>
            <a:r>
              <a:rPr>
                <a:solidFill>
                  <a:srgbClr val="000000"/>
                </a:solidFill>
              </a:rPr>
              <a:t>Color</a:t>
            </a:r>
            <a:r>
              <a:t>.</a:t>
            </a:r>
            <a:r>
              <a:rPr i="1">
                <a:solidFill>
                  <a:srgbClr val="872094"/>
                </a:solidFill>
              </a:rPr>
              <a:t>WHITE</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group</a:t>
            </a:r>
            <a:r>
              <a:t>.getChildren().add(</a:t>
            </a:r>
            <a:r>
              <a:rPr>
                <a:solidFill>
                  <a:srgbClr val="000000"/>
                </a:solidFill>
              </a:rPr>
              <a:t>r</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315468">
              <a:lnSpc>
                <a:spcPct val="100000"/>
              </a:lnSpc>
              <a:spcBef>
                <a:spcPts val="0"/>
              </a:spcBef>
              <a:buClrTx/>
              <a:buSzTx/>
              <a:buFontTx/>
              <a:buNone/>
              <a:defRPr sz="897">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rPr>
                <a:solidFill>
                  <a:srgbClr val="0033B3"/>
                </a:solidFill>
              </a:rPr>
              <a:t>new </a:t>
            </a:r>
            <a:r>
              <a:rPr>
                <a:solidFill>
                  <a:srgbClr val="080808"/>
                </a:solidFill>
              </a:rPr>
              <a:t>BorderPane(</a:t>
            </a:r>
            <a:r>
              <a:t>group</a:t>
            </a:r>
            <a:r>
              <a:rPr>
                <a:solidFill>
                  <a:srgbClr val="080808"/>
                </a:solidFill>
              </a:rPr>
              <a:t>), </a:t>
            </a:r>
            <a:r>
              <a:rPr>
                <a:solidFill>
                  <a:srgbClr val="1750EB"/>
                </a:solidFill>
              </a:rPr>
              <a:t>250</a:t>
            </a:r>
            <a:r>
              <a:rPr>
                <a:solidFill>
                  <a:srgbClr val="080808"/>
                </a:solidFill>
              </a:rPr>
              <a:t>, </a:t>
            </a:r>
            <a:r>
              <a:rPr>
                <a:solidFill>
                  <a:srgbClr val="1750EB"/>
                </a:solidFill>
              </a:rPr>
              <a:t>150</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primaryStage.setTitle(</a:t>
            </a:r>
            <a:r>
              <a:rPr>
                <a:solidFill>
                  <a:srgbClr val="077D16"/>
                </a:solidFill>
              </a:rPr>
              <a:t>"ShowRectangle"</a:t>
            </a:r>
            <a:r>
              <a:t>); </a:t>
            </a:r>
            <a:r>
              <a:rPr i="1">
                <a:solidFill>
                  <a:srgbClr val="8C8C8C"/>
                </a:solidFill>
              </a:rPr>
              <a:t>// Set the stage title</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t>    </a:t>
            </a:r>
            <a:r>
              <a:rPr i="0">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i="0">
              <a:solidFill>
                <a:srgbClr val="080808"/>
              </a:solidFill>
            </a:endParaRP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i="1">
                <a:solidFill>
                  <a:srgbClr val="8C8C8C"/>
                </a:solidFill>
              </a:rPr>
              <a:t>/**</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t>     * The main method is only needed for the IDE with limited</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t>     * JavaFX support. Not needed for running from the command line.</a:t>
            </a:r>
          </a:p>
          <a:p>
            <a:pPr marL="0" indent="0" defTabSz="315468">
              <a:lnSpc>
                <a:spcPct val="100000"/>
              </a:lnSpc>
              <a:spcBef>
                <a:spcPts val="0"/>
              </a:spcBef>
              <a:buClrTx/>
              <a:buSzTx/>
              <a:buFontTx/>
              <a:buNone/>
              <a:defRPr sz="897" i="1">
                <a:solidFill>
                  <a:srgbClr val="8C8C8C"/>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033B3"/>
                </a:solidFill>
                <a:latin typeface="Courier New"/>
                <a:ea typeface="Courier New"/>
                <a:cs typeface="Courier New"/>
                <a:sym typeface="Courier New"/>
              </a:defRPr>
            </a:pPr>
            <a:r>
              <a:rPr i="1">
                <a:solidFill>
                  <a:srgbClr val="8C8C8C"/>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i="1"/>
              <a:t>launch</a:t>
            </a:r>
            <a:r>
              <a:t>(args);</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033B3"/>
                </a:solidFill>
              </a:rPr>
              <a:t>class </a:t>
            </a:r>
            <a:r>
              <a:t>LinePane </a:t>
            </a:r>
            <a:r>
              <a:rPr>
                <a:solidFill>
                  <a:srgbClr val="0033B3"/>
                </a:solidFill>
              </a:rPr>
              <a:t>extends </a:t>
            </a:r>
            <a:r>
              <a:t>Pane </a:t>
            </a:r>
            <a:r>
              <a:rPr>
                <a:solidFill>
                  <a:srgbClr val="080808"/>
                </a:solidFill>
              </a:rPr>
              <a:t>{</a:t>
            </a:r>
          </a:p>
          <a:p>
            <a:pPr marL="0" indent="0" defTabSz="315468">
              <a:lnSpc>
                <a:spcPct val="100000"/>
              </a:lnSpc>
              <a:spcBef>
                <a:spcPts val="0"/>
              </a:spcBef>
              <a:buClrTx/>
              <a:buSzTx/>
              <a:buFontTx/>
              <a:buNone/>
              <a:defRPr sz="897">
                <a:solidFill>
                  <a:srgbClr val="00627A"/>
                </a:solidFill>
                <a:latin typeface="Courier New"/>
                <a:ea typeface="Courier New"/>
                <a:cs typeface="Courier New"/>
                <a:sym typeface="Courier New"/>
              </a:defRPr>
            </a:pPr>
            <a:r>
              <a:rPr>
                <a:solidFill>
                  <a:srgbClr val="080808"/>
                </a:solidFill>
              </a:rPr>
              <a:t>    </a:t>
            </a:r>
            <a:r>
              <a:rPr>
                <a:solidFill>
                  <a:srgbClr val="0033B3"/>
                </a:solidFill>
              </a:rPr>
              <a:t>public </a:t>
            </a:r>
            <a:r>
              <a:t>LinePane</a:t>
            </a:r>
            <a:r>
              <a:rPr>
                <a:solidFill>
                  <a:srgbClr val="080808"/>
                </a:solidFill>
              </a:rPr>
              <a:t>() {</a:t>
            </a: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Line line1 </a:t>
            </a:r>
            <a:r>
              <a:rPr>
                <a:solidFill>
                  <a:srgbClr val="080808"/>
                </a:solidFill>
              </a:rPr>
              <a:t>= </a:t>
            </a:r>
            <a:r>
              <a:rPr>
                <a:solidFill>
                  <a:srgbClr val="0033B3"/>
                </a:solidFill>
              </a:rPr>
              <a:t>new </a:t>
            </a:r>
            <a:r>
              <a:rPr>
                <a:solidFill>
                  <a:srgbClr val="080808"/>
                </a:solidFill>
              </a:rPr>
              <a:t>Line(</a:t>
            </a:r>
            <a:r>
              <a:rPr>
                <a:solidFill>
                  <a:srgbClr val="1750EB"/>
                </a:solidFill>
              </a:rPr>
              <a:t>10</a:t>
            </a:r>
            <a:r>
              <a:rPr>
                <a:solidFill>
                  <a:srgbClr val="080808"/>
                </a:solidFill>
              </a:rPr>
              <a:t>, </a:t>
            </a:r>
            <a:r>
              <a:rPr>
                <a:solidFill>
                  <a:srgbClr val="1750EB"/>
                </a:solidFill>
              </a:rPr>
              <a:t>10</a:t>
            </a:r>
            <a:r>
              <a:rPr>
                <a:solidFill>
                  <a:srgbClr val="080808"/>
                </a:solidFill>
              </a:rPr>
              <a:t>, </a:t>
            </a:r>
            <a:r>
              <a:rPr>
                <a:solidFill>
                  <a:srgbClr val="1750EB"/>
                </a:solidFill>
              </a:rPr>
              <a:t>10</a:t>
            </a:r>
            <a:r>
              <a:rPr>
                <a:solidFill>
                  <a:srgbClr val="080808"/>
                </a:solidFill>
              </a:rPr>
              <a:t>, </a:t>
            </a:r>
            <a:r>
              <a:rPr>
                <a:solidFill>
                  <a:srgbClr val="1750EB"/>
                </a:solidFill>
              </a:rPr>
              <a:t>10</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line1</a:t>
            </a:r>
            <a:r>
              <a:t>.endXProperty().bind(widthProperty().subtract(</a:t>
            </a:r>
            <a:r>
              <a:rPr>
                <a:solidFill>
                  <a:srgbClr val="1750EB"/>
                </a:solidFill>
              </a:rPr>
              <a:t>10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line1</a:t>
            </a:r>
            <a:r>
              <a:t>.endYProperty().bind(heightProperty().subtract(</a:t>
            </a:r>
            <a:r>
              <a:rPr>
                <a:solidFill>
                  <a:srgbClr val="1750EB"/>
                </a:solidFill>
              </a:rPr>
              <a:t>10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line1</a:t>
            </a:r>
            <a:r>
              <a:t>.setStrokeWidth(</a:t>
            </a:r>
            <a:r>
              <a:rPr>
                <a:solidFill>
                  <a:srgbClr val="1750EB"/>
                </a:solidFill>
              </a:rPr>
              <a:t>5</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line1</a:t>
            </a:r>
            <a:r>
              <a:t>.setStroke(</a:t>
            </a:r>
            <a:r>
              <a:rPr>
                <a:solidFill>
                  <a:srgbClr val="000000"/>
                </a:solidFill>
              </a:rPr>
              <a:t>Color</a:t>
            </a:r>
            <a:r>
              <a:t>.</a:t>
            </a:r>
            <a:r>
              <a:rPr i="1">
                <a:solidFill>
                  <a:srgbClr val="872094"/>
                </a:solidFill>
              </a:rPr>
              <a:t>GREEN</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getChildren().add(</a:t>
            </a:r>
            <a:r>
              <a:rPr>
                <a:solidFill>
                  <a:srgbClr val="000000"/>
                </a:solidFill>
              </a:rPr>
              <a:t>line1</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endParaRPr/>
          </a:p>
          <a:p>
            <a:pPr marL="0" indent="0" defTabSz="315468">
              <a:lnSpc>
                <a:spcPct val="100000"/>
              </a:lnSpc>
              <a:spcBef>
                <a:spcPts val="0"/>
              </a:spcBef>
              <a:buClrTx/>
              <a:buSzTx/>
              <a:buFontTx/>
              <a:buNone/>
              <a:defRPr sz="897">
                <a:latin typeface="Courier New"/>
                <a:ea typeface="Courier New"/>
                <a:cs typeface="Courier New"/>
                <a:sym typeface="Courier New"/>
              </a:defRPr>
            </a:pPr>
            <a:r>
              <a:rPr>
                <a:solidFill>
                  <a:srgbClr val="080808"/>
                </a:solidFill>
              </a:rPr>
              <a:t>        </a:t>
            </a:r>
            <a:r>
              <a:t>Line line2 </a:t>
            </a:r>
            <a:r>
              <a:rPr>
                <a:solidFill>
                  <a:srgbClr val="080808"/>
                </a:solidFill>
              </a:rPr>
              <a:t>= </a:t>
            </a:r>
            <a:r>
              <a:rPr>
                <a:solidFill>
                  <a:srgbClr val="0033B3"/>
                </a:solidFill>
              </a:rPr>
              <a:t>new </a:t>
            </a:r>
            <a:r>
              <a:rPr>
                <a:solidFill>
                  <a:srgbClr val="080808"/>
                </a:solidFill>
              </a:rPr>
              <a:t>Line(</a:t>
            </a:r>
            <a:r>
              <a:rPr>
                <a:solidFill>
                  <a:srgbClr val="1750EB"/>
                </a:solidFill>
              </a:rPr>
              <a:t>10</a:t>
            </a:r>
            <a:r>
              <a:rPr>
                <a:solidFill>
                  <a:srgbClr val="080808"/>
                </a:solidFill>
              </a:rPr>
              <a:t>, </a:t>
            </a:r>
            <a:r>
              <a:rPr>
                <a:solidFill>
                  <a:srgbClr val="1750EB"/>
                </a:solidFill>
              </a:rPr>
              <a:t>10</a:t>
            </a:r>
            <a:r>
              <a:rPr>
                <a:solidFill>
                  <a:srgbClr val="080808"/>
                </a:solidFill>
              </a:rPr>
              <a:t>, </a:t>
            </a:r>
            <a:r>
              <a:rPr>
                <a:solidFill>
                  <a:srgbClr val="1750EB"/>
                </a:solidFill>
              </a:rPr>
              <a:t>10</a:t>
            </a:r>
            <a:r>
              <a:rPr>
                <a:solidFill>
                  <a:srgbClr val="080808"/>
                </a:solidFill>
              </a:rPr>
              <a:t>, </a:t>
            </a:r>
            <a:r>
              <a:rPr>
                <a:solidFill>
                  <a:srgbClr val="1750EB"/>
                </a:solidFill>
              </a:rPr>
              <a:t>10</a:t>
            </a:r>
            <a:r>
              <a:rPr>
                <a:solidFill>
                  <a:srgbClr val="080808"/>
                </a:solidFill>
              </a:rP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line2</a:t>
            </a:r>
            <a:r>
              <a:t>.startXProperty().bind(widthProperty().subtract(</a:t>
            </a:r>
            <a:r>
              <a:rPr>
                <a:solidFill>
                  <a:srgbClr val="1750EB"/>
                </a:solidFill>
              </a:rPr>
              <a:t>10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line2</a:t>
            </a:r>
            <a:r>
              <a:t>.endYProperty().bind(heightProperty().subtract(</a:t>
            </a:r>
            <a:r>
              <a:rPr>
                <a:solidFill>
                  <a:srgbClr val="1750EB"/>
                </a:solidFill>
              </a:rPr>
              <a:t>10</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line2</a:t>
            </a:r>
            <a:r>
              <a:t>.setStrokeWidth(</a:t>
            </a:r>
            <a:r>
              <a:rPr>
                <a:solidFill>
                  <a:srgbClr val="1750EB"/>
                </a:solidFill>
              </a:rPr>
              <a:t>5</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r>
              <a:rPr>
                <a:solidFill>
                  <a:srgbClr val="000000"/>
                </a:solidFill>
              </a:rPr>
              <a:t>line2</a:t>
            </a:r>
            <a:r>
              <a:t>.setStroke(</a:t>
            </a:r>
            <a:r>
              <a:rPr>
                <a:solidFill>
                  <a:srgbClr val="000000"/>
                </a:solidFill>
              </a:rPr>
              <a:t>Color</a:t>
            </a:r>
            <a:r>
              <a:t>.</a:t>
            </a:r>
            <a:r>
              <a:rPr i="1">
                <a:solidFill>
                  <a:srgbClr val="872094"/>
                </a:solidFill>
              </a:rPr>
              <a:t>GREEN</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getChildren().add(</a:t>
            </a:r>
            <a:r>
              <a:rPr>
                <a:solidFill>
                  <a:srgbClr val="000000"/>
                </a:solidFill>
              </a:rPr>
              <a:t>line2</a:t>
            </a:r>
            <a:r>
              <a:t>);</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    }</a:t>
            </a:r>
          </a:p>
          <a:p>
            <a:pPr marL="0" indent="0" defTabSz="315468">
              <a:lnSpc>
                <a:spcPct val="100000"/>
              </a:lnSpc>
              <a:spcBef>
                <a:spcPts val="0"/>
              </a:spcBef>
              <a:buClrTx/>
              <a:buSzTx/>
              <a:buFontTx/>
              <a:buNone/>
              <a:defRPr sz="897">
                <a:solidFill>
                  <a:srgbClr val="080808"/>
                </a:solidFill>
                <a:latin typeface="Courier New"/>
                <a:ea typeface="Courier New"/>
                <a:cs typeface="Courier New"/>
                <a:sym typeface="Courier New"/>
              </a:defRPr>
            </a:pPr>
            <a:r>
              <a:t>}</a:t>
            </a:r>
          </a:p>
        </p:txBody>
      </p:sp>
      <p:grpSp>
        <p:nvGrpSpPr>
          <p:cNvPr id="309" name="Group">
            <a:hlinkClick r:id="rId2"/>
          </p:cNvPr>
          <p:cNvGrpSpPr/>
          <p:nvPr/>
        </p:nvGrpSpPr>
        <p:grpSpPr>
          <a:xfrm>
            <a:off x="19103751" y="11947601"/>
            <a:ext cx="3710718" cy="636580"/>
            <a:chOff x="0" y="0"/>
            <a:chExt cx="3710716" cy="636578"/>
          </a:xfrm>
        </p:grpSpPr>
        <p:sp>
          <p:nvSpPr>
            <p:cNvPr id="307"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308"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ShowRectangle</a:t>
              </a:r>
            </a:p>
          </p:txBody>
        </p:sp>
      </p:grpSp>
      <p:pic>
        <p:nvPicPr>
          <p:cNvPr id="310" name="Screen Shot 2022-04-17 at 17.22.44.png" descr="Screen Shot 2022-04-17 at 17.22.44.png"/>
          <p:cNvPicPr>
            <a:picLocks noChangeAspect="1"/>
          </p:cNvPicPr>
          <p:nvPr/>
        </p:nvPicPr>
        <p:blipFill>
          <a:blip r:embed="rId3"/>
          <a:stretch>
            <a:fillRect/>
          </a:stretch>
        </p:blipFill>
        <p:spPr>
          <a:xfrm>
            <a:off x="18166953" y="4146252"/>
            <a:ext cx="4597401" cy="3683001"/>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ircle"/>
          <p:cNvSpPr txBox="1">
            <a:spLocks noGrp="1"/>
          </p:cNvSpPr>
          <p:nvPr>
            <p:ph type="title"/>
          </p:nvPr>
        </p:nvSpPr>
        <p:spPr>
          <a:prstGeom prst="rect">
            <a:avLst/>
          </a:prstGeom>
        </p:spPr>
        <p:txBody>
          <a:bodyPr/>
          <a:lstStyle/>
          <a:p>
            <a:r>
              <a:t>Circle</a:t>
            </a:r>
          </a:p>
        </p:txBody>
      </p:sp>
      <p:sp>
        <p:nvSpPr>
          <p:cNvPr id="313" name="Circle, özelliklerini ve metotlarını inceleyelim."/>
          <p:cNvSpPr txBox="1">
            <a:spLocks noGrp="1"/>
          </p:cNvSpPr>
          <p:nvPr>
            <p:ph type="body" idx="1"/>
          </p:nvPr>
        </p:nvSpPr>
        <p:spPr>
          <a:prstGeom prst="rect">
            <a:avLst/>
          </a:prstGeom>
        </p:spPr>
        <p:txBody>
          <a:bodyPr/>
          <a:lstStyle/>
          <a:p>
            <a:r>
              <a:rPr lang="en-US" dirty="0"/>
              <a:t>Let's examine Circle, its features and methods.
A circle is defined by its parameters </a:t>
            </a:r>
            <a:r>
              <a:rPr lang="en-US" dirty="0" err="1"/>
              <a:t>centerX</a:t>
            </a:r>
            <a:r>
              <a:rPr lang="en-US" dirty="0"/>
              <a:t>, </a:t>
            </a:r>
            <a:r>
              <a:rPr lang="en-US" dirty="0" err="1"/>
              <a:t>centerY</a:t>
            </a:r>
            <a:r>
              <a:rPr lang="en-US" dirty="0"/>
              <a:t>, and radius. </a:t>
            </a:r>
          </a:p>
          <a:p>
            <a:r>
              <a:rPr lang="en-US" dirty="0"/>
              <a:t>The Circle class defines a circle. </a:t>
            </a:r>
            <a:endParaRPr dirty="0"/>
          </a:p>
        </p:txBody>
      </p:sp>
      <p:pic>
        <p:nvPicPr>
          <p:cNvPr id="314" name="Screen Shot 2022-04-17 at 17.25.08.png" descr="Screen Shot 2022-04-17 at 17.25.08.png"/>
          <p:cNvPicPr>
            <a:picLocks noChangeAspect="1"/>
          </p:cNvPicPr>
          <p:nvPr/>
        </p:nvPicPr>
        <p:blipFill>
          <a:blip r:embed="rId2"/>
          <a:stretch>
            <a:fillRect/>
          </a:stretch>
        </p:blipFill>
        <p:spPr>
          <a:xfrm>
            <a:off x="3540940" y="6402784"/>
            <a:ext cx="17302119" cy="650388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Google Shape;59;p4"/>
          <p:cNvSpPr txBox="1">
            <a:spLocks noGrp="1"/>
          </p:cNvSpPr>
          <p:nvPr>
            <p:ph type="title"/>
          </p:nvPr>
        </p:nvSpPr>
        <p:spPr>
          <a:xfrm>
            <a:off x="765750" y="263524"/>
            <a:ext cx="22852500" cy="2022445"/>
          </a:xfrm>
          <a:prstGeom prst="rect">
            <a:avLst/>
          </a:prstGeom>
        </p:spPr>
        <p:txBody>
          <a:bodyPr/>
          <a:lstStyle/>
          <a:p>
            <a:r>
              <a:rPr lang="en-US" dirty="0"/>
              <a:t>JavaFX Program Structure</a:t>
            </a:r>
            <a:endParaRPr dirty="0"/>
          </a:p>
        </p:txBody>
      </p:sp>
      <p:sp>
        <p:nvSpPr>
          <p:cNvPr id="115" name="Google Shape;60;p4"/>
          <p:cNvSpPr txBox="1">
            <a:spLocks noGrp="1"/>
          </p:cNvSpPr>
          <p:nvPr>
            <p:ph type="body" idx="1"/>
          </p:nvPr>
        </p:nvSpPr>
        <p:spPr>
          <a:xfrm>
            <a:off x="838228" y="2606681"/>
            <a:ext cx="22707546" cy="9823486"/>
          </a:xfrm>
          <a:prstGeom prst="rect">
            <a:avLst/>
          </a:prstGeom>
        </p:spPr>
        <p:txBody>
          <a:bodyPr/>
          <a:lstStyle/>
          <a:p>
            <a:pPr marL="750093" indent="-750093">
              <a:spcBef>
                <a:spcPts val="0"/>
              </a:spcBef>
            </a:pPr>
            <a:r>
              <a:rPr lang="en-US" dirty="0"/>
              <a:t>In this lecture, you will learn the basics of JavaFX for visual programming in Java</a:t>
            </a:r>
            <a:r>
              <a:rPr dirty="0"/>
              <a:t>.</a:t>
            </a:r>
          </a:p>
          <a:p>
            <a:pPr marL="750093" indent="-750093">
              <a:spcBef>
                <a:spcPts val="0"/>
              </a:spcBef>
            </a:pPr>
            <a:r>
              <a:rPr lang="en-US" dirty="0"/>
              <a:t>Coding made easy with IntelliJ IDEA</a:t>
            </a:r>
            <a:r>
              <a:rPr dirty="0"/>
              <a:t>. </a:t>
            </a:r>
          </a:p>
          <a:p>
            <a:pPr marL="750093" indent="-750093">
              <a:spcBef>
                <a:spcPts val="0"/>
              </a:spcBef>
            </a:pPr>
            <a:r>
              <a:rPr lang="en-US" dirty="0"/>
              <a:t>Eclipse is a little more challenging.</a:t>
            </a:r>
            <a:endParaRPr dirty="0"/>
          </a:p>
        </p:txBody>
      </p:sp>
      <p:sp>
        <p:nvSpPr>
          <p:cNvPr id="116"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Ellipse"/>
          <p:cNvSpPr txBox="1">
            <a:spLocks noGrp="1"/>
          </p:cNvSpPr>
          <p:nvPr>
            <p:ph type="title"/>
          </p:nvPr>
        </p:nvSpPr>
        <p:spPr>
          <a:prstGeom prst="rect">
            <a:avLst/>
          </a:prstGeom>
        </p:spPr>
        <p:txBody>
          <a:bodyPr/>
          <a:lstStyle/>
          <a:p>
            <a:r>
              <a:t>Ellipse</a:t>
            </a:r>
          </a:p>
        </p:txBody>
      </p:sp>
      <p:sp>
        <p:nvSpPr>
          <p:cNvPr id="324" name="Ellipse, özelliklerini ve metotlarını inceleyelim."/>
          <p:cNvSpPr txBox="1">
            <a:spLocks noGrp="1"/>
          </p:cNvSpPr>
          <p:nvPr>
            <p:ph type="body" idx="1"/>
          </p:nvPr>
        </p:nvSpPr>
        <p:spPr>
          <a:prstGeom prst="rect">
            <a:avLst/>
          </a:prstGeom>
        </p:spPr>
        <p:txBody>
          <a:bodyPr/>
          <a:lstStyle/>
          <a:p>
            <a:r>
              <a:rPr lang="en-US" dirty="0"/>
              <a:t>Let's examine the ellipse, its properties and methods.</a:t>
            </a:r>
            <a:endParaRPr dirty="0"/>
          </a:p>
        </p:txBody>
      </p:sp>
      <p:pic>
        <p:nvPicPr>
          <p:cNvPr id="325" name="Screen Shot 2022-04-17 at 17.26.32.png" descr="Screen Shot 2022-04-17 at 17.26.32.png"/>
          <p:cNvPicPr>
            <a:picLocks noChangeAspect="1"/>
          </p:cNvPicPr>
          <p:nvPr/>
        </p:nvPicPr>
        <p:blipFill>
          <a:blip r:embed="rId2"/>
          <a:stretch>
            <a:fillRect/>
          </a:stretch>
        </p:blipFill>
        <p:spPr>
          <a:xfrm>
            <a:off x="3689308" y="5798416"/>
            <a:ext cx="17919784" cy="7199215"/>
          </a:xfrm>
          <a:prstGeom prst="rect">
            <a:avLst/>
          </a:prstGeom>
          <a:ln w="12700">
            <a:miter lim="400000"/>
          </a:ln>
        </p:spPr>
      </p:pic>
      <p:pic>
        <p:nvPicPr>
          <p:cNvPr id="326" name="Screen Shot 2022-04-17 at 17.27.03.png" descr="Screen Shot 2022-04-17 at 17.27.03.png"/>
          <p:cNvPicPr>
            <a:picLocks noChangeAspect="1"/>
          </p:cNvPicPr>
          <p:nvPr/>
        </p:nvPicPr>
        <p:blipFill>
          <a:blip r:embed="rId3"/>
          <a:stretch>
            <a:fillRect/>
          </a:stretch>
        </p:blipFill>
        <p:spPr>
          <a:xfrm>
            <a:off x="675382" y="3965078"/>
            <a:ext cx="8102601" cy="2730501"/>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Ellipse"/>
          <p:cNvSpPr txBox="1">
            <a:spLocks noGrp="1"/>
          </p:cNvSpPr>
          <p:nvPr>
            <p:ph type="title"/>
          </p:nvPr>
        </p:nvSpPr>
        <p:spPr>
          <a:prstGeom prst="rect">
            <a:avLst/>
          </a:prstGeom>
        </p:spPr>
        <p:txBody>
          <a:bodyPr/>
          <a:lstStyle/>
          <a:p>
            <a:r>
              <a:t>Ellipse</a:t>
            </a:r>
          </a:p>
        </p:txBody>
      </p:sp>
      <p:sp>
        <p:nvSpPr>
          <p:cNvPr id="329" name="package com.example.deneme5;…"/>
          <p:cNvSpPr txBox="1">
            <a:spLocks noGrp="1"/>
          </p:cNvSpPr>
          <p:nvPr>
            <p:ph type="body" idx="1"/>
          </p:nvPr>
        </p:nvSpPr>
        <p:spPr>
          <a:prstGeom prst="rect">
            <a:avLst/>
          </a:prstGeom>
        </p:spPr>
        <p:txBody>
          <a:bodyPr/>
          <a:lstStyle/>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javafx.scene.layout.Pane</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javafx.scene.shape.Ellipse</a:t>
            </a:r>
            <a:r>
              <a:rPr>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rPr i="0">
                <a:solidFill>
                  <a:srgbClr val="080808"/>
                </a:solidFill>
              </a:rPr>
              <a:t>    </a:t>
            </a:r>
            <a:r>
              <a:rPr i="0">
                <a:solidFill>
                  <a:srgbClr val="9E880C"/>
                </a:solidFill>
              </a:rPr>
              <a:t>@Override </a:t>
            </a:r>
            <a:r>
              <a:t>// Override the start method in the Application class</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rPr i="1">
                <a:solidFill>
                  <a:srgbClr val="8C8C8C"/>
                </a:solidFill>
              </a:rPr>
              <a:t>    </a:t>
            </a:r>
            <a:r>
              <a:rPr>
                <a:solidFill>
                  <a:srgbClr val="0033B3"/>
                </a:solidFill>
              </a:rPr>
              <a:t>public void </a:t>
            </a:r>
            <a:r>
              <a:rPr>
                <a:solidFill>
                  <a:srgbClr val="00627A"/>
                </a:solidFill>
              </a:rPr>
              <a:t>start</a:t>
            </a:r>
            <a:r>
              <a:t>(</a:t>
            </a:r>
            <a:r>
              <a:rPr>
                <a:solidFill>
                  <a:srgbClr val="000000"/>
                </a:solidFill>
              </a:rPr>
              <a:t>Stage </a:t>
            </a:r>
            <a:r>
              <a:t>primaryStage) {</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rPr i="1">
                <a:solidFill>
                  <a:srgbClr val="8C8C8C"/>
                </a:solidFill>
              </a:rPr>
              <a:t>        </a:t>
            </a:r>
            <a:r>
              <a:rPr>
                <a:solidFill>
                  <a:srgbClr val="000000"/>
                </a:solidFill>
              </a:rPr>
              <a:t>Scene scene </a:t>
            </a:r>
            <a:r>
              <a:t>= </a:t>
            </a:r>
            <a:r>
              <a:rPr>
                <a:solidFill>
                  <a:srgbClr val="0033B3"/>
                </a:solidFill>
              </a:rPr>
              <a:t>new </a:t>
            </a:r>
            <a:r>
              <a:t>Scene(</a:t>
            </a:r>
            <a:r>
              <a:rPr>
                <a:solidFill>
                  <a:srgbClr val="0033B3"/>
                </a:solidFill>
              </a:rPr>
              <a:t>new </a:t>
            </a:r>
            <a:r>
              <a:t>MyEllipse(), </a:t>
            </a:r>
            <a:r>
              <a:rPr>
                <a:solidFill>
                  <a:srgbClr val="1750EB"/>
                </a:solidFill>
              </a:rPr>
              <a:t>300</a:t>
            </a:r>
            <a:r>
              <a:t>, </a:t>
            </a:r>
            <a:r>
              <a:rPr>
                <a:solidFill>
                  <a:srgbClr val="1750EB"/>
                </a:solidFill>
              </a:rPr>
              <a:t>200</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primaryStage.setTitle(</a:t>
            </a:r>
            <a:r>
              <a:rPr>
                <a:solidFill>
                  <a:srgbClr val="077D16"/>
                </a:solidFill>
              </a:rPr>
              <a:t>"ShowEllipse"</a:t>
            </a:r>
            <a:r>
              <a:t>); </a:t>
            </a:r>
            <a:r>
              <a:rPr i="1">
                <a:solidFill>
                  <a:srgbClr val="8C8C8C"/>
                </a:solidFill>
              </a:rPr>
              <a:t>// Set the stage title</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a:t>
            </a:r>
            <a:r>
              <a:rPr i="0">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i="0">
              <a:solidFill>
                <a:srgbClr val="080808"/>
              </a:solidFill>
            </a:endParaRP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i="1">
                <a:solidFill>
                  <a:srgbClr val="8C8C8C"/>
                </a:solidFill>
              </a:rPr>
              <a:t>/**</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 The main method is only needed for the IDE with limited</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 JavaFX support. Not needed for running from the command line.</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a:t>
            </a:r>
          </a:p>
          <a:p>
            <a:pPr marL="0" indent="0" defTabSz="406908">
              <a:lnSpc>
                <a:spcPct val="100000"/>
              </a:lnSpc>
              <a:spcBef>
                <a:spcPts val="0"/>
              </a:spcBef>
              <a:buClrTx/>
              <a:buSzTx/>
              <a:buFontTx/>
              <a:buNone/>
              <a:defRPr sz="1157">
                <a:solidFill>
                  <a:srgbClr val="0033B3"/>
                </a:solidFill>
                <a:latin typeface="Courier New"/>
                <a:ea typeface="Courier New"/>
                <a:cs typeface="Courier New"/>
                <a:sym typeface="Courier New"/>
              </a:defRPr>
            </a:pPr>
            <a:r>
              <a:rPr i="1">
                <a:solidFill>
                  <a:srgbClr val="8C8C8C"/>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i="1"/>
              <a:t>launch</a:t>
            </a:r>
            <a:r>
              <a:t>(args);</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class </a:t>
            </a:r>
            <a:r>
              <a:t>MyEllipse </a:t>
            </a:r>
            <a:r>
              <a:rPr>
                <a:solidFill>
                  <a:srgbClr val="0033B3"/>
                </a:solidFill>
              </a:rPr>
              <a:t>extends </a:t>
            </a:r>
            <a:r>
              <a:t>Pane </a:t>
            </a:r>
            <a:r>
              <a:rPr>
                <a:solidFill>
                  <a:srgbClr val="080808"/>
                </a:solidFill>
              </a:rPr>
              <a:t>{</a:t>
            </a:r>
          </a:p>
          <a:p>
            <a:pPr marL="0" indent="0" defTabSz="406908">
              <a:lnSpc>
                <a:spcPct val="100000"/>
              </a:lnSpc>
              <a:spcBef>
                <a:spcPts val="0"/>
              </a:spcBef>
              <a:buClrTx/>
              <a:buSzTx/>
              <a:buFontTx/>
              <a:buNone/>
              <a:defRPr sz="1157">
                <a:solidFill>
                  <a:srgbClr val="0033B3"/>
                </a:solidFill>
                <a:latin typeface="Courier New"/>
                <a:ea typeface="Courier New"/>
                <a:cs typeface="Courier New"/>
                <a:sym typeface="Courier New"/>
              </a:defRPr>
            </a:pPr>
            <a:r>
              <a:rPr>
                <a:solidFill>
                  <a:srgbClr val="080808"/>
                </a:solidFill>
              </a:rPr>
              <a:t>    </a:t>
            </a:r>
            <a:r>
              <a:t>private void </a:t>
            </a:r>
            <a:r>
              <a:rPr>
                <a:solidFill>
                  <a:srgbClr val="00627A"/>
                </a:solidFill>
              </a:rPr>
              <a:t>paint</a:t>
            </a:r>
            <a:r>
              <a:rPr>
                <a:solidFill>
                  <a:srgbClr val="080808"/>
                </a:solidFill>
              </a:rPr>
              <a:t>()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getChildren().clear();</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33B3"/>
                </a:solidFill>
              </a:rPr>
              <a:t>for </a:t>
            </a:r>
            <a:r>
              <a:t>(</a:t>
            </a:r>
            <a:r>
              <a:rPr>
                <a:solidFill>
                  <a:srgbClr val="0033B3"/>
                </a:solidFill>
              </a:rPr>
              <a:t>int </a:t>
            </a:r>
            <a:r>
              <a:t>i = </a:t>
            </a:r>
            <a:r>
              <a:rPr>
                <a:solidFill>
                  <a:srgbClr val="1750EB"/>
                </a:solidFill>
              </a:rPr>
              <a:t>0</a:t>
            </a:r>
            <a:r>
              <a:t>; i &lt; </a:t>
            </a:r>
            <a:r>
              <a:rPr>
                <a:solidFill>
                  <a:srgbClr val="1750EB"/>
                </a:solidFill>
              </a:rPr>
              <a:t>16</a:t>
            </a:r>
            <a:r>
              <a:t>; i++) {</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rPr i="0">
                <a:solidFill>
                  <a:srgbClr val="080808"/>
                </a:solidFill>
              </a:rPr>
              <a:t>            </a:t>
            </a:r>
            <a:r>
              <a:t>// Create an ellipse and add it to pane</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rPr i="1">
                <a:solidFill>
                  <a:srgbClr val="8C8C8C"/>
                </a:solidFill>
              </a:rPr>
              <a:t>            </a:t>
            </a:r>
            <a:r>
              <a:rPr>
                <a:solidFill>
                  <a:srgbClr val="000000"/>
                </a:solidFill>
              </a:rPr>
              <a:t>Ellipse e1 </a:t>
            </a:r>
            <a:r>
              <a:t>= </a:t>
            </a:r>
            <a:r>
              <a:rPr>
                <a:solidFill>
                  <a:srgbClr val="0033B3"/>
                </a:solidFill>
              </a:rPr>
              <a:t>new </a:t>
            </a:r>
            <a:r>
              <a:t>Ellipse(getWidth() / </a:t>
            </a:r>
            <a:r>
              <a:rPr>
                <a:solidFill>
                  <a:srgbClr val="1750EB"/>
                </a:solidFill>
              </a:rPr>
              <a:t>2</a:t>
            </a:r>
            <a:r>
              <a:t>, getHeight() / </a:t>
            </a:r>
            <a:r>
              <a:rPr>
                <a:solidFill>
                  <a:srgbClr val="1750EB"/>
                </a:solidFill>
              </a:rPr>
              <a:t>2</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getWidth() / </a:t>
            </a:r>
            <a:r>
              <a:rPr>
                <a:solidFill>
                  <a:srgbClr val="1750EB"/>
                </a:solidFill>
              </a:rPr>
              <a:t>2 </a:t>
            </a:r>
            <a:r>
              <a:t>- </a:t>
            </a:r>
            <a:r>
              <a:rPr>
                <a:solidFill>
                  <a:srgbClr val="1750EB"/>
                </a:solidFill>
              </a:rPr>
              <a:t>50</a:t>
            </a:r>
            <a:r>
              <a:t>, getHeight() / </a:t>
            </a:r>
            <a:r>
              <a:rPr>
                <a:solidFill>
                  <a:srgbClr val="1750EB"/>
                </a:solidFill>
              </a:rPr>
              <a:t>2 </a:t>
            </a:r>
            <a:r>
              <a:t>- </a:t>
            </a:r>
            <a:r>
              <a:rPr>
                <a:solidFill>
                  <a:srgbClr val="1750EB"/>
                </a:solidFill>
              </a:rPr>
              <a:t>50</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e1</a:t>
            </a:r>
            <a:r>
              <a:t>.setStroke(</a:t>
            </a:r>
            <a:r>
              <a:rPr>
                <a:solidFill>
                  <a:srgbClr val="000000"/>
                </a:solidFill>
              </a:rPr>
              <a:t>Color</a:t>
            </a:r>
            <a:r>
              <a:t>.</a:t>
            </a:r>
            <a:r>
              <a:rPr i="1"/>
              <a:t>color</a:t>
            </a:r>
            <a:r>
              <a:t>(</a:t>
            </a:r>
            <a:r>
              <a:rPr>
                <a:solidFill>
                  <a:srgbClr val="000000"/>
                </a:solidFill>
              </a:rPr>
              <a:t>Math</a:t>
            </a:r>
            <a:r>
              <a:t>.</a:t>
            </a:r>
            <a:r>
              <a:rPr i="1"/>
              <a:t>random</a:t>
            </a:r>
            <a:r>
              <a:t>(), </a:t>
            </a:r>
            <a:r>
              <a:rPr>
                <a:solidFill>
                  <a:srgbClr val="000000"/>
                </a:solidFill>
              </a:rPr>
              <a:t>Math</a:t>
            </a:r>
            <a:r>
              <a:t>.</a:t>
            </a:r>
            <a:r>
              <a:rPr i="1"/>
              <a:t>random</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Math</a:t>
            </a:r>
            <a:r>
              <a:t>.</a:t>
            </a:r>
            <a:r>
              <a:rPr i="1"/>
              <a:t>random</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e1</a:t>
            </a:r>
            <a:r>
              <a:t>.setFill(</a:t>
            </a:r>
            <a:r>
              <a:rPr>
                <a:solidFill>
                  <a:srgbClr val="000000"/>
                </a:solidFill>
              </a:rPr>
              <a:t>Color</a:t>
            </a:r>
            <a:r>
              <a:t>.</a:t>
            </a:r>
            <a:r>
              <a:rPr i="1">
                <a:solidFill>
                  <a:srgbClr val="872094"/>
                </a:solidFill>
              </a:rPr>
              <a:t>WHITE</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e1</a:t>
            </a:r>
            <a:r>
              <a:t>.setRotate(i * </a:t>
            </a:r>
            <a:r>
              <a:rPr>
                <a:solidFill>
                  <a:srgbClr val="1750EB"/>
                </a:solidFill>
              </a:rPr>
              <a:t>180 </a:t>
            </a:r>
            <a:r>
              <a:t>/ </a:t>
            </a:r>
            <a:r>
              <a:rPr>
                <a:solidFill>
                  <a:srgbClr val="1750EB"/>
                </a:solidFill>
              </a:rPr>
              <a:t>16</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getChildren().add(</a:t>
            </a:r>
            <a:r>
              <a:rPr>
                <a:solidFill>
                  <a:srgbClr val="000000"/>
                </a:solidFill>
              </a:rPr>
              <a:t>e1</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lnSpc>
                <a:spcPct val="100000"/>
              </a:lnSpc>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@Override</a:t>
            </a:r>
          </a:p>
          <a:p>
            <a:pPr marL="0" indent="0" defTabSz="406908">
              <a:lnSpc>
                <a:spcPct val="100000"/>
              </a:lnSpc>
              <a:spcBef>
                <a:spcPts val="0"/>
              </a:spcBef>
              <a:buClrTx/>
              <a:buSzTx/>
              <a:buFontTx/>
              <a:buNone/>
              <a:defRPr sz="1157">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setWidth</a:t>
            </a:r>
            <a:r>
              <a:rPr>
                <a:solidFill>
                  <a:srgbClr val="080808"/>
                </a:solidFill>
              </a:rPr>
              <a:t>(</a:t>
            </a:r>
            <a:r>
              <a:t>double </a:t>
            </a:r>
            <a:r>
              <a:rPr>
                <a:solidFill>
                  <a:srgbClr val="080808"/>
                </a:solidFill>
              </a:rPr>
              <a:t>width)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33B3"/>
                </a:solidFill>
              </a:rPr>
              <a:t>super</a:t>
            </a:r>
            <a:r>
              <a:t>.setWidth(width);</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paint();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lnSpc>
                <a:spcPct val="100000"/>
              </a:lnSpc>
              <a:spcBef>
                <a:spcPts val="0"/>
              </a:spcBef>
              <a:buClrTx/>
              <a:buSzTx/>
              <a:buFontTx/>
              <a:buNone/>
              <a:defRPr sz="1157">
                <a:solidFill>
                  <a:srgbClr val="9E880C"/>
                </a:solidFill>
                <a:latin typeface="Courier New"/>
                <a:ea typeface="Courier New"/>
                <a:cs typeface="Courier New"/>
                <a:sym typeface="Courier New"/>
              </a:defRPr>
            </a:pPr>
            <a:r>
              <a:rPr>
                <a:solidFill>
                  <a:srgbClr val="080808"/>
                </a:solidFill>
              </a:rPr>
              <a:t>    </a:t>
            </a:r>
            <a:r>
              <a:t>@Override</a:t>
            </a:r>
          </a:p>
          <a:p>
            <a:pPr marL="0" indent="0" defTabSz="406908">
              <a:lnSpc>
                <a:spcPct val="100000"/>
              </a:lnSpc>
              <a:spcBef>
                <a:spcPts val="0"/>
              </a:spcBef>
              <a:buClrTx/>
              <a:buSzTx/>
              <a:buFontTx/>
              <a:buNone/>
              <a:defRPr sz="1157">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setHeight</a:t>
            </a:r>
            <a:r>
              <a:rPr>
                <a:solidFill>
                  <a:srgbClr val="080808"/>
                </a:solidFill>
              </a:rPr>
              <a:t>(</a:t>
            </a:r>
            <a:r>
              <a:t>double </a:t>
            </a:r>
            <a:r>
              <a:rPr>
                <a:solidFill>
                  <a:srgbClr val="080808"/>
                </a:solidFill>
              </a:rPr>
              <a:t>height)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33B3"/>
                </a:solidFill>
              </a:rPr>
              <a:t>super</a:t>
            </a:r>
            <a:r>
              <a:t>.setHeight(height);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paint();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a:t>
            </a:r>
          </a:p>
        </p:txBody>
      </p:sp>
      <p:grpSp>
        <p:nvGrpSpPr>
          <p:cNvPr id="332" name="Group">
            <a:hlinkClick r:id="rId2"/>
          </p:cNvPr>
          <p:cNvGrpSpPr/>
          <p:nvPr/>
        </p:nvGrpSpPr>
        <p:grpSpPr>
          <a:xfrm>
            <a:off x="19103751" y="11947601"/>
            <a:ext cx="3710718" cy="636580"/>
            <a:chOff x="0" y="0"/>
            <a:chExt cx="3710716" cy="636578"/>
          </a:xfrm>
        </p:grpSpPr>
        <p:sp>
          <p:nvSpPr>
            <p:cNvPr id="330"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331"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ShowEllipse</a:t>
              </a:r>
            </a:p>
          </p:txBody>
        </p:sp>
      </p:grpSp>
      <p:pic>
        <p:nvPicPr>
          <p:cNvPr id="333" name="Screen Shot 2022-04-17 at 17.29.01.png" descr="Screen Shot 2022-04-17 at 17.29.01.png"/>
          <p:cNvPicPr>
            <a:picLocks noChangeAspect="1"/>
          </p:cNvPicPr>
          <p:nvPr/>
        </p:nvPicPr>
        <p:blipFill>
          <a:blip r:embed="rId3"/>
          <a:stretch>
            <a:fillRect/>
          </a:stretch>
        </p:blipFill>
        <p:spPr>
          <a:xfrm>
            <a:off x="17924363" y="3340298"/>
            <a:ext cx="5232401" cy="4318001"/>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Arc"/>
          <p:cNvSpPr txBox="1">
            <a:spLocks noGrp="1"/>
          </p:cNvSpPr>
          <p:nvPr>
            <p:ph type="title"/>
          </p:nvPr>
        </p:nvSpPr>
        <p:spPr>
          <a:prstGeom prst="rect">
            <a:avLst/>
          </a:prstGeom>
        </p:spPr>
        <p:txBody>
          <a:bodyPr/>
          <a:lstStyle/>
          <a:p>
            <a:r>
              <a:t>Arc</a:t>
            </a:r>
          </a:p>
        </p:txBody>
      </p:sp>
      <p:sp>
        <p:nvSpPr>
          <p:cNvPr id="336" name="Arc, özelliklerini ve metotlarını inceleyelim."/>
          <p:cNvSpPr txBox="1">
            <a:spLocks noGrp="1"/>
          </p:cNvSpPr>
          <p:nvPr>
            <p:ph type="body" idx="1"/>
          </p:nvPr>
        </p:nvSpPr>
        <p:spPr>
          <a:prstGeom prst="rect">
            <a:avLst/>
          </a:prstGeom>
        </p:spPr>
        <p:txBody>
          <a:bodyPr/>
          <a:lstStyle/>
          <a:p>
            <a:r>
              <a:rPr lang="en-US" dirty="0"/>
              <a:t>Let's examine Arc, its properties and methods.</a:t>
            </a:r>
            <a:endParaRPr dirty="0"/>
          </a:p>
        </p:txBody>
      </p:sp>
      <p:pic>
        <p:nvPicPr>
          <p:cNvPr id="337" name="Screen Shot 2022-04-17 at 17.30.07.png" descr="Screen Shot 2022-04-17 at 17.30.07.png"/>
          <p:cNvPicPr>
            <a:picLocks noChangeAspect="1"/>
          </p:cNvPicPr>
          <p:nvPr/>
        </p:nvPicPr>
        <p:blipFill>
          <a:blip r:embed="rId2"/>
          <a:srcRect b="1524"/>
          <a:stretch>
            <a:fillRect/>
          </a:stretch>
        </p:blipFill>
        <p:spPr>
          <a:xfrm>
            <a:off x="3439502" y="4024001"/>
            <a:ext cx="17504996" cy="9019991"/>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Arc"/>
          <p:cNvSpPr txBox="1">
            <a:spLocks noGrp="1"/>
          </p:cNvSpPr>
          <p:nvPr>
            <p:ph type="title"/>
          </p:nvPr>
        </p:nvSpPr>
        <p:spPr>
          <a:prstGeom prst="rect">
            <a:avLst/>
          </a:prstGeom>
        </p:spPr>
        <p:txBody>
          <a:bodyPr/>
          <a:lstStyle/>
          <a:p>
            <a:r>
              <a:t>Arc</a:t>
            </a:r>
          </a:p>
        </p:txBody>
      </p:sp>
      <p:sp>
        <p:nvSpPr>
          <p:cNvPr id="340" name="Arc, örnekleri."/>
          <p:cNvSpPr txBox="1">
            <a:spLocks noGrp="1"/>
          </p:cNvSpPr>
          <p:nvPr>
            <p:ph type="body" idx="1"/>
          </p:nvPr>
        </p:nvSpPr>
        <p:spPr>
          <a:prstGeom prst="rect">
            <a:avLst/>
          </a:prstGeom>
        </p:spPr>
        <p:txBody>
          <a:bodyPr/>
          <a:lstStyle/>
          <a:p>
            <a:r>
              <a:rPr dirty="0"/>
              <a:t>Arc, </a:t>
            </a:r>
            <a:r>
              <a:rPr lang="tr-TR" dirty="0" err="1"/>
              <a:t>examples</a:t>
            </a:r>
            <a:r>
              <a:rPr dirty="0"/>
              <a:t>.</a:t>
            </a:r>
          </a:p>
        </p:txBody>
      </p:sp>
      <p:pic>
        <p:nvPicPr>
          <p:cNvPr id="341" name="Screen Shot 2022-04-17 at 17.31.21.png" descr="Screen Shot 2022-04-17 at 17.31.21.png"/>
          <p:cNvPicPr>
            <a:picLocks noChangeAspect="1"/>
          </p:cNvPicPr>
          <p:nvPr/>
        </p:nvPicPr>
        <p:blipFill>
          <a:blip r:embed="rId2"/>
          <a:stretch>
            <a:fillRect/>
          </a:stretch>
        </p:blipFill>
        <p:spPr>
          <a:xfrm>
            <a:off x="5193334" y="3732334"/>
            <a:ext cx="13997332" cy="8149013"/>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Arc"/>
          <p:cNvSpPr txBox="1">
            <a:spLocks noGrp="1"/>
          </p:cNvSpPr>
          <p:nvPr>
            <p:ph type="title"/>
          </p:nvPr>
        </p:nvSpPr>
        <p:spPr>
          <a:prstGeom prst="rect">
            <a:avLst/>
          </a:prstGeom>
        </p:spPr>
        <p:txBody>
          <a:bodyPr/>
          <a:lstStyle/>
          <a:p>
            <a:r>
              <a:t>Arc</a:t>
            </a:r>
          </a:p>
        </p:txBody>
      </p:sp>
      <p:sp>
        <p:nvSpPr>
          <p:cNvPr id="344" name="package com.example.deneme5;…"/>
          <p:cNvSpPr txBox="1">
            <a:spLocks noGrp="1"/>
          </p:cNvSpPr>
          <p:nvPr>
            <p:ph type="body" idx="1"/>
          </p:nvPr>
        </p:nvSpPr>
        <p:spPr>
          <a:prstGeom prst="rect">
            <a:avLst/>
          </a:prstGeom>
        </p:spPr>
        <p:txBody>
          <a:bodyPr/>
          <a:lstStyle/>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javafx.scene.Group</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javafx.scene.layout.BorderPane</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javafx.scene.shape.Arc</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javafx.scene.shape.ArcType</a:t>
            </a:r>
            <a:r>
              <a:rPr>
                <a:solidFill>
                  <a:srgbClr val="080808"/>
                </a:solidFill>
              </a:rPr>
              <a:t>;</a:t>
            </a: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import </a:t>
            </a:r>
            <a:r>
              <a:t>javafx.scene.text.Text</a:t>
            </a:r>
            <a:r>
              <a:rPr>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solidFill>
                <a:srgbClr val="080808"/>
              </a:solidFill>
            </a:endParaRP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rPr i="0">
                <a:solidFill>
                  <a:srgbClr val="080808"/>
                </a:solidFill>
              </a:rPr>
              <a:t>    </a:t>
            </a:r>
            <a:r>
              <a:rPr i="0">
                <a:solidFill>
                  <a:srgbClr val="9E880C"/>
                </a:solidFill>
              </a:rPr>
              <a:t>@Override </a:t>
            </a:r>
            <a:r>
              <a:t>// Override the start method in the Application class</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rPr i="1">
                <a:solidFill>
                  <a:srgbClr val="8C8C8C"/>
                </a:solidFill>
              </a:rPr>
              <a:t>    </a:t>
            </a:r>
            <a:r>
              <a:rPr>
                <a:solidFill>
                  <a:srgbClr val="0033B3"/>
                </a:solidFill>
              </a:rPr>
              <a:t>public void </a:t>
            </a:r>
            <a:r>
              <a:rPr>
                <a:solidFill>
                  <a:srgbClr val="00627A"/>
                </a:solidFill>
              </a:rPr>
              <a:t>start</a:t>
            </a:r>
            <a:r>
              <a:t>(</a:t>
            </a:r>
            <a:r>
              <a:rPr>
                <a:solidFill>
                  <a:srgbClr val="000000"/>
                </a:solidFill>
              </a:rPr>
              <a:t>Stage </a:t>
            </a:r>
            <a:r>
              <a:t>primaryStage) {</a:t>
            </a:r>
          </a:p>
          <a:p>
            <a:pPr marL="0" indent="0" defTabSz="406908">
              <a:lnSpc>
                <a:spcPct val="100000"/>
              </a:lnSpc>
              <a:spcBef>
                <a:spcPts val="0"/>
              </a:spcBef>
              <a:buClrTx/>
              <a:buSzTx/>
              <a:buFontTx/>
              <a:buNone/>
              <a:defRPr sz="1157">
                <a:solidFill>
                  <a:srgbClr val="8C8C8C"/>
                </a:solidFill>
                <a:latin typeface="Courier New"/>
                <a:ea typeface="Courier New"/>
                <a:cs typeface="Courier New"/>
                <a:sym typeface="Courier New"/>
              </a:defRPr>
            </a:pPr>
            <a:r>
              <a:rPr>
                <a:solidFill>
                  <a:srgbClr val="080808"/>
                </a:solidFill>
              </a:rPr>
              <a:t>        </a:t>
            </a:r>
            <a:r>
              <a:rPr>
                <a:solidFill>
                  <a:srgbClr val="000000"/>
                </a:solidFill>
              </a:rPr>
              <a:t>Arc arc1 </a:t>
            </a:r>
            <a:r>
              <a:rPr>
                <a:solidFill>
                  <a:srgbClr val="080808"/>
                </a:solidFill>
              </a:rPr>
              <a:t>= </a:t>
            </a:r>
            <a:r>
              <a:rPr>
                <a:solidFill>
                  <a:srgbClr val="0033B3"/>
                </a:solidFill>
              </a:rPr>
              <a:t>new </a:t>
            </a:r>
            <a:r>
              <a:rPr>
                <a:solidFill>
                  <a:srgbClr val="080808"/>
                </a:solidFill>
              </a:rPr>
              <a:t>Arc(</a:t>
            </a:r>
            <a:r>
              <a:rPr>
                <a:solidFill>
                  <a:srgbClr val="1750EB"/>
                </a:solidFill>
              </a:rPr>
              <a:t>150</a:t>
            </a:r>
            <a:r>
              <a:rPr>
                <a:solidFill>
                  <a:srgbClr val="080808"/>
                </a:solidFill>
              </a:rPr>
              <a:t>, </a:t>
            </a:r>
            <a:r>
              <a:rPr>
                <a:solidFill>
                  <a:srgbClr val="1750EB"/>
                </a:solidFill>
              </a:rPr>
              <a:t>100</a:t>
            </a:r>
            <a:r>
              <a:rPr>
                <a:solidFill>
                  <a:srgbClr val="080808"/>
                </a:solidFill>
              </a:rPr>
              <a:t>, </a:t>
            </a:r>
            <a:r>
              <a:rPr>
                <a:solidFill>
                  <a:srgbClr val="1750EB"/>
                </a:solidFill>
              </a:rPr>
              <a:t>80</a:t>
            </a:r>
            <a:r>
              <a:rPr>
                <a:solidFill>
                  <a:srgbClr val="080808"/>
                </a:solidFill>
              </a:rPr>
              <a:t>, </a:t>
            </a:r>
            <a:r>
              <a:rPr>
                <a:solidFill>
                  <a:srgbClr val="1750EB"/>
                </a:solidFill>
              </a:rPr>
              <a:t>80</a:t>
            </a:r>
            <a:r>
              <a:rPr>
                <a:solidFill>
                  <a:srgbClr val="080808"/>
                </a:solidFill>
              </a:rPr>
              <a:t>, </a:t>
            </a:r>
            <a:r>
              <a:rPr>
                <a:solidFill>
                  <a:srgbClr val="1750EB"/>
                </a:solidFill>
              </a:rPr>
              <a:t>30</a:t>
            </a:r>
            <a:r>
              <a:rPr>
                <a:solidFill>
                  <a:srgbClr val="080808"/>
                </a:solidFill>
              </a:rPr>
              <a:t>, </a:t>
            </a:r>
            <a:r>
              <a:rPr>
                <a:solidFill>
                  <a:srgbClr val="1750EB"/>
                </a:solidFill>
              </a:rPr>
              <a:t>35</a:t>
            </a:r>
            <a:r>
              <a:rPr>
                <a:solidFill>
                  <a:srgbClr val="080808"/>
                </a:solidFill>
              </a:rPr>
              <a:t>); </a:t>
            </a:r>
            <a:r>
              <a:rPr i="1"/>
              <a:t>// Create an arc</a:t>
            </a:r>
          </a:p>
          <a:p>
            <a:pPr marL="0" indent="0" defTabSz="406908">
              <a:lnSpc>
                <a:spcPct val="100000"/>
              </a:lnSpc>
              <a:spcBef>
                <a:spcPts val="0"/>
              </a:spcBef>
              <a:buClrTx/>
              <a:buSzTx/>
              <a:buFontTx/>
              <a:buNone/>
              <a:defRPr sz="1157">
                <a:solidFill>
                  <a:srgbClr val="8C8C8C"/>
                </a:solidFill>
                <a:latin typeface="Courier New"/>
                <a:ea typeface="Courier New"/>
                <a:cs typeface="Courier New"/>
                <a:sym typeface="Courier New"/>
              </a:defRPr>
            </a:pPr>
            <a:r>
              <a:rPr i="1"/>
              <a:t>        </a:t>
            </a:r>
            <a:r>
              <a:rPr>
                <a:solidFill>
                  <a:srgbClr val="000000"/>
                </a:solidFill>
              </a:rPr>
              <a:t>arc1</a:t>
            </a:r>
            <a:r>
              <a:rPr>
                <a:solidFill>
                  <a:srgbClr val="080808"/>
                </a:solidFill>
              </a:rPr>
              <a:t>.setFill(</a:t>
            </a:r>
            <a:r>
              <a:rPr>
                <a:solidFill>
                  <a:srgbClr val="000000"/>
                </a:solidFill>
              </a:rPr>
              <a:t>Color</a:t>
            </a:r>
            <a:r>
              <a:rPr>
                <a:solidFill>
                  <a:srgbClr val="080808"/>
                </a:solidFill>
              </a:rPr>
              <a:t>.</a:t>
            </a:r>
            <a:r>
              <a:rPr i="1">
                <a:solidFill>
                  <a:srgbClr val="872094"/>
                </a:solidFill>
              </a:rPr>
              <a:t>RED</a:t>
            </a:r>
            <a:r>
              <a:rPr>
                <a:solidFill>
                  <a:srgbClr val="080808"/>
                </a:solidFill>
              </a:rPr>
              <a:t>); </a:t>
            </a:r>
            <a:r>
              <a:rPr i="1"/>
              <a:t>// Set fill color</a:t>
            </a:r>
          </a:p>
          <a:p>
            <a:pPr marL="0" indent="0" defTabSz="406908">
              <a:lnSpc>
                <a:spcPct val="100000"/>
              </a:lnSpc>
              <a:spcBef>
                <a:spcPts val="0"/>
              </a:spcBef>
              <a:buClrTx/>
              <a:buSzTx/>
              <a:buFontTx/>
              <a:buNone/>
              <a:defRPr sz="1157">
                <a:solidFill>
                  <a:srgbClr val="8C8C8C"/>
                </a:solidFill>
                <a:latin typeface="Courier New"/>
                <a:ea typeface="Courier New"/>
                <a:cs typeface="Courier New"/>
                <a:sym typeface="Courier New"/>
              </a:defRPr>
            </a:pPr>
            <a:r>
              <a:rPr i="1"/>
              <a:t>        </a:t>
            </a:r>
            <a:r>
              <a:rPr>
                <a:solidFill>
                  <a:srgbClr val="000000"/>
                </a:solidFill>
              </a:rPr>
              <a:t>arc1</a:t>
            </a:r>
            <a:r>
              <a:rPr>
                <a:solidFill>
                  <a:srgbClr val="080808"/>
                </a:solidFill>
              </a:rPr>
              <a:t>.setType(</a:t>
            </a:r>
            <a:r>
              <a:rPr>
                <a:solidFill>
                  <a:srgbClr val="000000"/>
                </a:solidFill>
              </a:rPr>
              <a:t>ArcType</a:t>
            </a:r>
            <a:r>
              <a:rPr>
                <a:solidFill>
                  <a:srgbClr val="080808"/>
                </a:solidFill>
              </a:rPr>
              <a:t>.</a:t>
            </a:r>
            <a:r>
              <a:rPr i="1">
                <a:solidFill>
                  <a:srgbClr val="872094"/>
                </a:solidFill>
              </a:rPr>
              <a:t>ROUND</a:t>
            </a:r>
            <a:r>
              <a:rPr>
                <a:solidFill>
                  <a:srgbClr val="080808"/>
                </a:solidFill>
              </a:rPr>
              <a:t>); </a:t>
            </a:r>
            <a:r>
              <a:rPr i="1"/>
              <a:t>// Set arc type</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endParaRPr i="1"/>
          </a:p>
          <a:p>
            <a:pPr marL="0" indent="0" defTabSz="406908">
              <a:lnSpc>
                <a:spcPct val="100000"/>
              </a:lnSpc>
              <a:spcBef>
                <a:spcPts val="0"/>
              </a:spcBef>
              <a:buClrTx/>
              <a:buSzTx/>
              <a:buFontTx/>
              <a:buNone/>
              <a:defRPr sz="1157">
                <a:latin typeface="Courier New"/>
                <a:ea typeface="Courier New"/>
                <a:cs typeface="Courier New"/>
                <a:sym typeface="Courier New"/>
              </a:defRPr>
            </a:pPr>
            <a:r>
              <a:rPr i="1">
                <a:solidFill>
                  <a:srgbClr val="8C8C8C"/>
                </a:solidFill>
              </a:rPr>
              <a:t>        </a:t>
            </a:r>
            <a:r>
              <a:t>Arc arc2 </a:t>
            </a:r>
            <a:r>
              <a:rPr>
                <a:solidFill>
                  <a:srgbClr val="080808"/>
                </a:solidFill>
              </a:rPr>
              <a:t>= </a:t>
            </a:r>
            <a:r>
              <a:rPr>
                <a:solidFill>
                  <a:srgbClr val="0033B3"/>
                </a:solidFill>
              </a:rPr>
              <a:t>new </a:t>
            </a:r>
            <a:r>
              <a:rPr>
                <a:solidFill>
                  <a:srgbClr val="080808"/>
                </a:solidFill>
              </a:rPr>
              <a:t>Arc(</a:t>
            </a:r>
            <a:r>
              <a:rPr>
                <a:solidFill>
                  <a:srgbClr val="1750EB"/>
                </a:solidFill>
              </a:rPr>
              <a:t>150</a:t>
            </a:r>
            <a:r>
              <a:rPr>
                <a:solidFill>
                  <a:srgbClr val="080808"/>
                </a:solidFill>
              </a:rPr>
              <a:t>, </a:t>
            </a:r>
            <a:r>
              <a:rPr>
                <a:solidFill>
                  <a:srgbClr val="1750EB"/>
                </a:solidFill>
              </a:rPr>
              <a:t>100</a:t>
            </a:r>
            <a:r>
              <a:rPr>
                <a:solidFill>
                  <a:srgbClr val="080808"/>
                </a:solidFill>
              </a:rPr>
              <a:t>, </a:t>
            </a:r>
            <a:r>
              <a:rPr>
                <a:solidFill>
                  <a:srgbClr val="1750EB"/>
                </a:solidFill>
              </a:rPr>
              <a:t>80</a:t>
            </a:r>
            <a:r>
              <a:rPr>
                <a:solidFill>
                  <a:srgbClr val="080808"/>
                </a:solidFill>
              </a:rPr>
              <a:t>, </a:t>
            </a:r>
            <a:r>
              <a:rPr>
                <a:solidFill>
                  <a:srgbClr val="1750EB"/>
                </a:solidFill>
              </a:rPr>
              <a:t>80</a:t>
            </a:r>
            <a:r>
              <a:rPr>
                <a:solidFill>
                  <a:srgbClr val="080808"/>
                </a:solidFill>
              </a:rPr>
              <a:t>, </a:t>
            </a:r>
            <a:r>
              <a:rPr>
                <a:solidFill>
                  <a:srgbClr val="1750EB"/>
                </a:solidFill>
              </a:rPr>
              <a:t>30 </a:t>
            </a:r>
            <a:r>
              <a:rPr>
                <a:solidFill>
                  <a:srgbClr val="080808"/>
                </a:solidFill>
              </a:rPr>
              <a:t>+ </a:t>
            </a:r>
            <a:r>
              <a:rPr>
                <a:solidFill>
                  <a:srgbClr val="1750EB"/>
                </a:solidFill>
              </a:rPr>
              <a:t>90</a:t>
            </a:r>
            <a:r>
              <a:rPr>
                <a:solidFill>
                  <a:srgbClr val="080808"/>
                </a:solidFill>
              </a:rPr>
              <a:t>, </a:t>
            </a:r>
            <a:r>
              <a:rPr>
                <a:solidFill>
                  <a:srgbClr val="1750EB"/>
                </a:solidFill>
              </a:rPr>
              <a:t>35</a:t>
            </a:r>
            <a:r>
              <a:rPr>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arc2</a:t>
            </a:r>
            <a:r>
              <a:t>.setFill(</a:t>
            </a:r>
            <a:r>
              <a:rPr>
                <a:solidFill>
                  <a:srgbClr val="000000"/>
                </a:solidFill>
              </a:rPr>
              <a:t>Color</a:t>
            </a:r>
            <a:r>
              <a:t>.</a:t>
            </a:r>
            <a:r>
              <a:rPr i="1">
                <a:solidFill>
                  <a:srgbClr val="872094"/>
                </a:solidFill>
              </a:rPr>
              <a:t>WHITE</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arc2</a:t>
            </a:r>
            <a:r>
              <a:t>.setType(</a:t>
            </a:r>
            <a:r>
              <a:rPr>
                <a:solidFill>
                  <a:srgbClr val="000000"/>
                </a:solidFill>
              </a:rPr>
              <a:t>ArcType</a:t>
            </a:r>
            <a:r>
              <a:t>.</a:t>
            </a:r>
            <a:r>
              <a:rPr i="1">
                <a:solidFill>
                  <a:srgbClr val="872094"/>
                </a:solidFill>
              </a:rPr>
              <a:t>OPEN</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arc2</a:t>
            </a:r>
            <a:r>
              <a:t>.setStroke(</a:t>
            </a:r>
            <a:r>
              <a:rPr>
                <a:solidFill>
                  <a:srgbClr val="000000"/>
                </a:solidFill>
              </a:rPr>
              <a:t>Color</a:t>
            </a:r>
            <a:r>
              <a:t>.</a:t>
            </a:r>
            <a:r>
              <a:rPr i="1">
                <a:solidFill>
                  <a:srgbClr val="872094"/>
                </a:solidFill>
              </a:rPr>
              <a:t>BLACK</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80808"/>
                </a:solidFill>
              </a:rPr>
              <a:t>        </a:t>
            </a:r>
            <a:r>
              <a:t>Arc arc3 </a:t>
            </a:r>
            <a:r>
              <a:rPr>
                <a:solidFill>
                  <a:srgbClr val="080808"/>
                </a:solidFill>
              </a:rPr>
              <a:t>= </a:t>
            </a:r>
            <a:r>
              <a:rPr>
                <a:solidFill>
                  <a:srgbClr val="0033B3"/>
                </a:solidFill>
              </a:rPr>
              <a:t>new </a:t>
            </a:r>
            <a:r>
              <a:rPr>
                <a:solidFill>
                  <a:srgbClr val="080808"/>
                </a:solidFill>
              </a:rPr>
              <a:t>Arc(</a:t>
            </a:r>
            <a:r>
              <a:rPr>
                <a:solidFill>
                  <a:srgbClr val="1750EB"/>
                </a:solidFill>
              </a:rPr>
              <a:t>150</a:t>
            </a:r>
            <a:r>
              <a:rPr>
                <a:solidFill>
                  <a:srgbClr val="080808"/>
                </a:solidFill>
              </a:rPr>
              <a:t>, </a:t>
            </a:r>
            <a:r>
              <a:rPr>
                <a:solidFill>
                  <a:srgbClr val="1750EB"/>
                </a:solidFill>
              </a:rPr>
              <a:t>100</a:t>
            </a:r>
            <a:r>
              <a:rPr>
                <a:solidFill>
                  <a:srgbClr val="080808"/>
                </a:solidFill>
              </a:rPr>
              <a:t>, </a:t>
            </a:r>
            <a:r>
              <a:rPr>
                <a:solidFill>
                  <a:srgbClr val="1750EB"/>
                </a:solidFill>
              </a:rPr>
              <a:t>80</a:t>
            </a:r>
            <a:r>
              <a:rPr>
                <a:solidFill>
                  <a:srgbClr val="080808"/>
                </a:solidFill>
              </a:rPr>
              <a:t>, </a:t>
            </a:r>
            <a:r>
              <a:rPr>
                <a:solidFill>
                  <a:srgbClr val="1750EB"/>
                </a:solidFill>
              </a:rPr>
              <a:t>80</a:t>
            </a:r>
            <a:r>
              <a:rPr>
                <a:solidFill>
                  <a:srgbClr val="080808"/>
                </a:solidFill>
              </a:rPr>
              <a:t>, </a:t>
            </a:r>
            <a:r>
              <a:rPr>
                <a:solidFill>
                  <a:srgbClr val="1750EB"/>
                </a:solidFill>
              </a:rPr>
              <a:t>30 </a:t>
            </a:r>
            <a:r>
              <a:rPr>
                <a:solidFill>
                  <a:srgbClr val="080808"/>
                </a:solidFill>
              </a:rPr>
              <a:t>+ </a:t>
            </a:r>
            <a:r>
              <a:rPr>
                <a:solidFill>
                  <a:srgbClr val="1750EB"/>
                </a:solidFill>
              </a:rPr>
              <a:t>180</a:t>
            </a:r>
            <a:r>
              <a:rPr>
                <a:solidFill>
                  <a:srgbClr val="080808"/>
                </a:solidFill>
              </a:rPr>
              <a:t>, </a:t>
            </a:r>
            <a:r>
              <a:rPr>
                <a:solidFill>
                  <a:srgbClr val="1750EB"/>
                </a:solidFill>
              </a:rPr>
              <a:t>35</a:t>
            </a:r>
            <a:r>
              <a:rPr>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arc3</a:t>
            </a:r>
            <a:r>
              <a:t>.setFill(</a:t>
            </a:r>
            <a:r>
              <a:rPr>
                <a:solidFill>
                  <a:srgbClr val="000000"/>
                </a:solidFill>
              </a:rPr>
              <a:t>Color</a:t>
            </a:r>
            <a:r>
              <a:t>.</a:t>
            </a:r>
            <a:r>
              <a:rPr i="1">
                <a:solidFill>
                  <a:srgbClr val="872094"/>
                </a:solidFill>
              </a:rPr>
              <a:t>WHITE</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arc3</a:t>
            </a:r>
            <a:r>
              <a:t>.setType(</a:t>
            </a:r>
            <a:r>
              <a:rPr>
                <a:solidFill>
                  <a:srgbClr val="000000"/>
                </a:solidFill>
              </a:rPr>
              <a:t>ArcType</a:t>
            </a:r>
            <a:r>
              <a:t>.</a:t>
            </a:r>
            <a:r>
              <a:rPr i="1">
                <a:solidFill>
                  <a:srgbClr val="872094"/>
                </a:solidFill>
              </a:rPr>
              <a:t>CHORD</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arc3</a:t>
            </a:r>
            <a:r>
              <a:t>.setStroke(</a:t>
            </a:r>
            <a:r>
              <a:rPr>
                <a:solidFill>
                  <a:srgbClr val="000000"/>
                </a:solidFill>
              </a:rPr>
              <a:t>Color</a:t>
            </a:r>
            <a:r>
              <a:t>.</a:t>
            </a:r>
            <a:r>
              <a:rPr i="1">
                <a:solidFill>
                  <a:srgbClr val="872094"/>
                </a:solidFill>
              </a:rPr>
              <a:t>BLACK</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lnSpc>
                <a:spcPct val="100000"/>
              </a:lnSpc>
              <a:spcBef>
                <a:spcPts val="0"/>
              </a:spcBef>
              <a:buClrTx/>
              <a:buSzTx/>
              <a:buFontTx/>
              <a:buNone/>
              <a:defRPr sz="1157">
                <a:latin typeface="Courier New"/>
                <a:ea typeface="Courier New"/>
                <a:cs typeface="Courier New"/>
                <a:sym typeface="Courier New"/>
              </a:defRPr>
            </a:pPr>
            <a:r>
              <a:rPr>
                <a:solidFill>
                  <a:srgbClr val="080808"/>
                </a:solidFill>
              </a:rPr>
              <a:t>        </a:t>
            </a:r>
            <a:r>
              <a:t>Arc arc4 </a:t>
            </a:r>
            <a:r>
              <a:rPr>
                <a:solidFill>
                  <a:srgbClr val="080808"/>
                </a:solidFill>
              </a:rPr>
              <a:t>= </a:t>
            </a:r>
            <a:r>
              <a:rPr>
                <a:solidFill>
                  <a:srgbClr val="0033B3"/>
                </a:solidFill>
              </a:rPr>
              <a:t>new </a:t>
            </a:r>
            <a:r>
              <a:rPr>
                <a:solidFill>
                  <a:srgbClr val="080808"/>
                </a:solidFill>
              </a:rPr>
              <a:t>Arc(</a:t>
            </a:r>
            <a:r>
              <a:rPr>
                <a:solidFill>
                  <a:srgbClr val="1750EB"/>
                </a:solidFill>
              </a:rPr>
              <a:t>150</a:t>
            </a:r>
            <a:r>
              <a:rPr>
                <a:solidFill>
                  <a:srgbClr val="080808"/>
                </a:solidFill>
              </a:rPr>
              <a:t>, </a:t>
            </a:r>
            <a:r>
              <a:rPr>
                <a:solidFill>
                  <a:srgbClr val="1750EB"/>
                </a:solidFill>
              </a:rPr>
              <a:t>100</a:t>
            </a:r>
            <a:r>
              <a:rPr>
                <a:solidFill>
                  <a:srgbClr val="080808"/>
                </a:solidFill>
              </a:rPr>
              <a:t>, </a:t>
            </a:r>
            <a:r>
              <a:rPr>
                <a:solidFill>
                  <a:srgbClr val="1750EB"/>
                </a:solidFill>
              </a:rPr>
              <a:t>80</a:t>
            </a:r>
            <a:r>
              <a:rPr>
                <a:solidFill>
                  <a:srgbClr val="080808"/>
                </a:solidFill>
              </a:rPr>
              <a:t>, </a:t>
            </a:r>
            <a:r>
              <a:rPr>
                <a:solidFill>
                  <a:srgbClr val="1750EB"/>
                </a:solidFill>
              </a:rPr>
              <a:t>80</a:t>
            </a:r>
            <a:r>
              <a:rPr>
                <a:solidFill>
                  <a:srgbClr val="080808"/>
                </a:solidFill>
              </a:rPr>
              <a:t>, </a:t>
            </a:r>
            <a:r>
              <a:rPr>
                <a:solidFill>
                  <a:srgbClr val="1750EB"/>
                </a:solidFill>
              </a:rPr>
              <a:t>30 </a:t>
            </a:r>
            <a:r>
              <a:rPr>
                <a:solidFill>
                  <a:srgbClr val="080808"/>
                </a:solidFill>
              </a:rPr>
              <a:t>+ </a:t>
            </a:r>
            <a:r>
              <a:rPr>
                <a:solidFill>
                  <a:srgbClr val="1750EB"/>
                </a:solidFill>
              </a:rPr>
              <a:t>270</a:t>
            </a:r>
            <a:r>
              <a:rPr>
                <a:solidFill>
                  <a:srgbClr val="080808"/>
                </a:solidFill>
              </a:rPr>
              <a:t>, </a:t>
            </a:r>
            <a:r>
              <a:rPr>
                <a:solidFill>
                  <a:srgbClr val="1750EB"/>
                </a:solidFill>
              </a:rPr>
              <a:t>35</a:t>
            </a:r>
            <a:r>
              <a:rPr>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arc4</a:t>
            </a:r>
            <a:r>
              <a:t>.setFill(</a:t>
            </a:r>
            <a:r>
              <a:rPr>
                <a:solidFill>
                  <a:srgbClr val="000000"/>
                </a:solidFill>
              </a:rPr>
              <a:t>Color</a:t>
            </a:r>
            <a:r>
              <a:t>.</a:t>
            </a:r>
            <a:r>
              <a:rPr i="1">
                <a:solidFill>
                  <a:srgbClr val="872094"/>
                </a:solidFill>
              </a:rPr>
              <a:t>GREEN</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arc4</a:t>
            </a:r>
            <a:r>
              <a:t>.setType(</a:t>
            </a:r>
            <a:r>
              <a:rPr>
                <a:solidFill>
                  <a:srgbClr val="000000"/>
                </a:solidFill>
              </a:rPr>
              <a:t>ArcType</a:t>
            </a:r>
            <a:r>
              <a:t>.</a:t>
            </a:r>
            <a:r>
              <a:rPr i="1">
                <a:solidFill>
                  <a:srgbClr val="872094"/>
                </a:solidFill>
              </a:rPr>
              <a:t>CHORD</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arc4</a:t>
            </a:r>
            <a:r>
              <a:t>.setStroke(</a:t>
            </a:r>
            <a:r>
              <a:rPr>
                <a:solidFill>
                  <a:srgbClr val="000000"/>
                </a:solidFill>
              </a:rPr>
              <a:t>Color</a:t>
            </a:r>
            <a:r>
              <a:t>.</a:t>
            </a:r>
            <a:r>
              <a:rPr i="1">
                <a:solidFill>
                  <a:srgbClr val="872094"/>
                </a:solidFill>
              </a:rPr>
              <a:t>BLACK</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rPr i="0">
                <a:solidFill>
                  <a:srgbClr val="080808"/>
                </a:solidFill>
              </a:rPr>
              <a:t>        </a:t>
            </a:r>
            <a:r>
              <a:t>// Create a group and add nodes to the group</a:t>
            </a:r>
          </a:p>
          <a:p>
            <a:pPr marL="0" indent="0" defTabSz="406908">
              <a:lnSpc>
                <a:spcPct val="100000"/>
              </a:lnSpc>
              <a:spcBef>
                <a:spcPts val="0"/>
              </a:spcBef>
              <a:buClrTx/>
              <a:buSzTx/>
              <a:buFontTx/>
              <a:buNone/>
              <a:defRPr sz="1157">
                <a:latin typeface="Courier New"/>
                <a:ea typeface="Courier New"/>
                <a:cs typeface="Courier New"/>
                <a:sym typeface="Courier New"/>
              </a:defRPr>
            </a:pPr>
            <a:r>
              <a:rPr i="1">
                <a:solidFill>
                  <a:srgbClr val="8C8C8C"/>
                </a:solidFill>
              </a:rPr>
              <a:t>        </a:t>
            </a:r>
            <a:r>
              <a:t>Group group </a:t>
            </a:r>
            <a:r>
              <a:rPr>
                <a:solidFill>
                  <a:srgbClr val="080808"/>
                </a:solidFill>
              </a:rPr>
              <a:t>= </a:t>
            </a:r>
            <a:r>
              <a:rPr>
                <a:solidFill>
                  <a:srgbClr val="0033B3"/>
                </a:solidFill>
              </a:rPr>
              <a:t>new </a:t>
            </a:r>
            <a:r>
              <a:rPr>
                <a:solidFill>
                  <a:srgbClr val="080808"/>
                </a:solidFill>
              </a:rPr>
              <a:t>Group();</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group</a:t>
            </a:r>
            <a:r>
              <a:t>.getChildren().addAll(</a:t>
            </a:r>
            <a:r>
              <a:rPr>
                <a:solidFill>
                  <a:srgbClr val="0033B3"/>
                </a:solidFill>
              </a:rPr>
              <a:t>new </a:t>
            </a:r>
            <a:r>
              <a:t>Text(</a:t>
            </a:r>
            <a:r>
              <a:rPr>
                <a:solidFill>
                  <a:srgbClr val="1750EB"/>
                </a:solidFill>
              </a:rPr>
              <a:t>210</a:t>
            </a:r>
            <a:r>
              <a:t>, </a:t>
            </a:r>
            <a:r>
              <a:rPr>
                <a:solidFill>
                  <a:srgbClr val="1750EB"/>
                </a:solidFill>
              </a:rPr>
              <a:t>40</a:t>
            </a:r>
            <a:r>
              <a:t>, </a:t>
            </a:r>
            <a:r>
              <a:rPr>
                <a:solidFill>
                  <a:srgbClr val="077D16"/>
                </a:solidFill>
              </a:rPr>
              <a:t>"arc1: round"</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0000"/>
                </a:solidFill>
              </a:rPr>
              <a:t>arc1</a:t>
            </a:r>
            <a:r>
              <a:t>, </a:t>
            </a:r>
            <a:r>
              <a:rPr>
                <a:solidFill>
                  <a:srgbClr val="0033B3"/>
                </a:solidFill>
              </a:rPr>
              <a:t>new </a:t>
            </a:r>
            <a:r>
              <a:t>Text(</a:t>
            </a:r>
            <a:r>
              <a:rPr>
                <a:solidFill>
                  <a:srgbClr val="1750EB"/>
                </a:solidFill>
              </a:rPr>
              <a:t>20</a:t>
            </a:r>
            <a:r>
              <a:t>, </a:t>
            </a:r>
            <a:r>
              <a:rPr>
                <a:solidFill>
                  <a:srgbClr val="1750EB"/>
                </a:solidFill>
              </a:rPr>
              <a:t>40</a:t>
            </a:r>
            <a:r>
              <a:t>, </a:t>
            </a:r>
            <a:r>
              <a:rPr>
                <a:solidFill>
                  <a:srgbClr val="077D16"/>
                </a:solidFill>
              </a:rPr>
              <a:t>"arc2: open"</a:t>
            </a:r>
            <a:r>
              <a:t>), </a:t>
            </a:r>
            <a:r>
              <a:rPr>
                <a:solidFill>
                  <a:srgbClr val="000000"/>
                </a:solidFill>
              </a:rPr>
              <a:t>arc2</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33B3"/>
                </a:solidFill>
              </a:rPr>
              <a:t>new </a:t>
            </a:r>
            <a:r>
              <a:t>Text(</a:t>
            </a:r>
            <a:r>
              <a:rPr>
                <a:solidFill>
                  <a:srgbClr val="1750EB"/>
                </a:solidFill>
              </a:rPr>
              <a:t>20</a:t>
            </a:r>
            <a:r>
              <a:t>, </a:t>
            </a:r>
            <a:r>
              <a:rPr>
                <a:solidFill>
                  <a:srgbClr val="1750EB"/>
                </a:solidFill>
              </a:rPr>
              <a:t>170</a:t>
            </a:r>
            <a:r>
              <a:t>, </a:t>
            </a:r>
            <a:r>
              <a:rPr>
                <a:solidFill>
                  <a:srgbClr val="077D16"/>
                </a:solidFill>
              </a:rPr>
              <a:t>"arc3: chord"</a:t>
            </a:r>
            <a:r>
              <a:t>), </a:t>
            </a:r>
            <a:r>
              <a:rPr>
                <a:solidFill>
                  <a:srgbClr val="000000"/>
                </a:solidFill>
              </a:rPr>
              <a:t>arc3</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a:solidFill>
                  <a:srgbClr val="0033B3"/>
                </a:solidFill>
              </a:rPr>
              <a:t>new </a:t>
            </a:r>
            <a:r>
              <a:t>Text(</a:t>
            </a:r>
            <a:r>
              <a:rPr>
                <a:solidFill>
                  <a:srgbClr val="1750EB"/>
                </a:solidFill>
              </a:rPr>
              <a:t>210</a:t>
            </a:r>
            <a:r>
              <a:t>, </a:t>
            </a:r>
            <a:r>
              <a:rPr>
                <a:solidFill>
                  <a:srgbClr val="1750EB"/>
                </a:solidFill>
              </a:rPr>
              <a:t>170</a:t>
            </a:r>
            <a:r>
              <a:t>, </a:t>
            </a:r>
            <a:r>
              <a:rPr>
                <a:solidFill>
                  <a:srgbClr val="077D16"/>
                </a:solidFill>
              </a:rPr>
              <a:t>"arc4: chord"</a:t>
            </a:r>
            <a:r>
              <a:t>), </a:t>
            </a:r>
            <a:r>
              <a:rPr>
                <a:solidFill>
                  <a:srgbClr val="000000"/>
                </a:solidFill>
              </a:rPr>
              <a:t>arc4</a:t>
            </a:r>
            <a: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406908">
              <a:lnSpc>
                <a:spcPct val="100000"/>
              </a:lnSpc>
              <a:spcBef>
                <a:spcPts val="0"/>
              </a:spcBef>
              <a:buClrTx/>
              <a:buSzTx/>
              <a:buFontTx/>
              <a:buNone/>
              <a:defRPr sz="1157">
                <a:latin typeface="Courier New"/>
                <a:ea typeface="Courier New"/>
                <a:cs typeface="Courier New"/>
                <a:sym typeface="Courier New"/>
              </a:defRPr>
            </a:pPr>
            <a:r>
              <a:rPr i="1">
                <a:solidFill>
                  <a:srgbClr val="8C8C8C"/>
                </a:solidFill>
              </a:rPr>
              <a:t>        </a:t>
            </a:r>
            <a:r>
              <a:t>Scene scene </a:t>
            </a:r>
            <a:r>
              <a:rPr>
                <a:solidFill>
                  <a:srgbClr val="080808"/>
                </a:solidFill>
              </a:rPr>
              <a:t>= </a:t>
            </a:r>
            <a:r>
              <a:rPr>
                <a:solidFill>
                  <a:srgbClr val="0033B3"/>
                </a:solidFill>
              </a:rPr>
              <a:t>new </a:t>
            </a:r>
            <a:r>
              <a:rPr>
                <a:solidFill>
                  <a:srgbClr val="080808"/>
                </a:solidFill>
              </a:rPr>
              <a:t>Scene(</a:t>
            </a:r>
            <a:r>
              <a:rPr>
                <a:solidFill>
                  <a:srgbClr val="0033B3"/>
                </a:solidFill>
              </a:rPr>
              <a:t>new </a:t>
            </a:r>
            <a:r>
              <a:rPr>
                <a:solidFill>
                  <a:srgbClr val="080808"/>
                </a:solidFill>
              </a:rPr>
              <a:t>BorderPane(</a:t>
            </a:r>
            <a:r>
              <a:t>group</a:t>
            </a:r>
            <a:r>
              <a:rPr>
                <a:solidFill>
                  <a:srgbClr val="080808"/>
                </a:solidFill>
              </a:rPr>
              <a:t>), </a:t>
            </a:r>
            <a:r>
              <a:rPr>
                <a:solidFill>
                  <a:srgbClr val="1750EB"/>
                </a:solidFill>
              </a:rPr>
              <a:t>300</a:t>
            </a:r>
            <a:r>
              <a:rPr>
                <a:solidFill>
                  <a:srgbClr val="080808"/>
                </a:solidFill>
              </a:rPr>
              <a:t>, </a:t>
            </a:r>
            <a:r>
              <a:rPr>
                <a:solidFill>
                  <a:srgbClr val="1750EB"/>
                </a:solidFill>
              </a:rPr>
              <a:t>200</a:t>
            </a:r>
            <a:r>
              <a:rPr>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primaryStage.setTitle(</a:t>
            </a:r>
            <a:r>
              <a:rPr>
                <a:solidFill>
                  <a:srgbClr val="077D16"/>
                </a:solidFill>
              </a:rPr>
              <a:t>"ShowArc"</a:t>
            </a:r>
            <a:r>
              <a:t>); </a:t>
            </a:r>
            <a:r>
              <a:rPr i="1">
                <a:solidFill>
                  <a:srgbClr val="8C8C8C"/>
                </a:solidFill>
              </a:rPr>
              <a:t>// Set the stage title</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a:t>
            </a:r>
            <a:r>
              <a:rPr i="0">
                <a:solidFill>
                  <a:srgbClr val="080808"/>
                </a:solidFill>
              </a:rPr>
              <a:t>}</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endParaRPr i="0">
              <a:solidFill>
                <a:srgbClr val="080808"/>
              </a:solidFill>
            </a:endParaRP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i="1">
                <a:solidFill>
                  <a:srgbClr val="8C8C8C"/>
                </a:solidFill>
              </a:rPr>
              <a:t>/**</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 The main method is only needed for the IDE with limited</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 JavaFX support. Not needed for running from the command line.</a:t>
            </a:r>
          </a:p>
          <a:p>
            <a:pPr marL="0" indent="0" defTabSz="406908">
              <a:lnSpc>
                <a:spcPct val="100000"/>
              </a:lnSpc>
              <a:spcBef>
                <a:spcPts val="0"/>
              </a:spcBef>
              <a:buClrTx/>
              <a:buSzTx/>
              <a:buFontTx/>
              <a:buNone/>
              <a:defRPr sz="1157" i="1">
                <a:solidFill>
                  <a:srgbClr val="8C8C8C"/>
                </a:solidFill>
                <a:latin typeface="Courier New"/>
                <a:ea typeface="Courier New"/>
                <a:cs typeface="Courier New"/>
                <a:sym typeface="Courier New"/>
              </a:defRPr>
            </a:pPr>
            <a:r>
              <a:t>     */</a:t>
            </a:r>
          </a:p>
          <a:p>
            <a:pPr marL="0" indent="0" defTabSz="406908">
              <a:lnSpc>
                <a:spcPct val="100000"/>
              </a:lnSpc>
              <a:spcBef>
                <a:spcPts val="0"/>
              </a:spcBef>
              <a:buClrTx/>
              <a:buSzTx/>
              <a:buFontTx/>
              <a:buNone/>
              <a:defRPr sz="1157">
                <a:solidFill>
                  <a:srgbClr val="0033B3"/>
                </a:solidFill>
                <a:latin typeface="Courier New"/>
                <a:ea typeface="Courier New"/>
                <a:cs typeface="Courier New"/>
                <a:sym typeface="Courier New"/>
              </a:defRPr>
            </a:pPr>
            <a:r>
              <a:rPr i="1">
                <a:solidFill>
                  <a:srgbClr val="8C8C8C"/>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r>
              <a:rPr i="1"/>
              <a:t>launch</a:t>
            </a:r>
            <a:r>
              <a:t>(args);</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    }</a:t>
            </a:r>
          </a:p>
          <a:p>
            <a:pPr marL="0" indent="0" defTabSz="406908">
              <a:lnSpc>
                <a:spcPct val="100000"/>
              </a:lnSpc>
              <a:spcBef>
                <a:spcPts val="0"/>
              </a:spcBef>
              <a:buClrTx/>
              <a:buSzTx/>
              <a:buFontTx/>
              <a:buNone/>
              <a:defRPr sz="1157">
                <a:solidFill>
                  <a:srgbClr val="080808"/>
                </a:solidFill>
                <a:latin typeface="Courier New"/>
                <a:ea typeface="Courier New"/>
                <a:cs typeface="Courier New"/>
                <a:sym typeface="Courier New"/>
              </a:defRPr>
            </a:pPr>
            <a:r>
              <a:t>}</a:t>
            </a:r>
          </a:p>
        </p:txBody>
      </p:sp>
      <p:grpSp>
        <p:nvGrpSpPr>
          <p:cNvPr id="347" name="Group">
            <a:hlinkClick r:id="rId2"/>
          </p:cNvPr>
          <p:cNvGrpSpPr/>
          <p:nvPr/>
        </p:nvGrpSpPr>
        <p:grpSpPr>
          <a:xfrm>
            <a:off x="19103751" y="11947601"/>
            <a:ext cx="3710718" cy="636580"/>
            <a:chOff x="0" y="0"/>
            <a:chExt cx="3710716" cy="636578"/>
          </a:xfrm>
        </p:grpSpPr>
        <p:sp>
          <p:nvSpPr>
            <p:cNvPr id="345"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346"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ShowArc</a:t>
              </a:r>
            </a:p>
          </p:txBody>
        </p:sp>
      </p:grpSp>
      <p:pic>
        <p:nvPicPr>
          <p:cNvPr id="348" name="Screen Shot 2022-04-17 at 17.34.14.png" descr="Screen Shot 2022-04-17 at 17.34.14.png"/>
          <p:cNvPicPr>
            <a:picLocks noChangeAspect="1"/>
          </p:cNvPicPr>
          <p:nvPr/>
        </p:nvPicPr>
        <p:blipFill>
          <a:blip r:embed="rId3"/>
          <a:stretch>
            <a:fillRect/>
          </a:stretch>
        </p:blipFill>
        <p:spPr>
          <a:xfrm>
            <a:off x="17767696" y="3485257"/>
            <a:ext cx="5232401" cy="4318001"/>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olygon"/>
          <p:cNvSpPr txBox="1">
            <a:spLocks noGrp="1"/>
          </p:cNvSpPr>
          <p:nvPr>
            <p:ph type="title"/>
          </p:nvPr>
        </p:nvSpPr>
        <p:spPr>
          <a:prstGeom prst="rect">
            <a:avLst/>
          </a:prstGeom>
        </p:spPr>
        <p:txBody>
          <a:bodyPr/>
          <a:lstStyle/>
          <a:p>
            <a:r>
              <a:t>Polygon</a:t>
            </a:r>
          </a:p>
        </p:txBody>
      </p:sp>
      <p:sp>
        <p:nvSpPr>
          <p:cNvPr id="351" name="Polygon, özelliklerini ve metotlarını inceleyelim."/>
          <p:cNvSpPr txBox="1">
            <a:spLocks noGrp="1"/>
          </p:cNvSpPr>
          <p:nvPr>
            <p:ph type="body" idx="1"/>
          </p:nvPr>
        </p:nvSpPr>
        <p:spPr>
          <a:prstGeom prst="rect">
            <a:avLst/>
          </a:prstGeom>
        </p:spPr>
        <p:txBody>
          <a:bodyPr/>
          <a:lstStyle/>
          <a:p>
            <a:r>
              <a:rPr lang="en-US" dirty="0"/>
              <a:t>Let's examine Polygon, its properties and methods.</a:t>
            </a:r>
            <a:endParaRPr dirty="0"/>
          </a:p>
        </p:txBody>
      </p:sp>
      <p:pic>
        <p:nvPicPr>
          <p:cNvPr id="352" name="Screen Shot 2022-04-17 at 17.35.27.png" descr="Screen Shot 2022-04-17 at 17.35.27.png"/>
          <p:cNvPicPr>
            <a:picLocks noChangeAspect="1"/>
          </p:cNvPicPr>
          <p:nvPr/>
        </p:nvPicPr>
        <p:blipFill>
          <a:blip r:embed="rId2"/>
          <a:stretch>
            <a:fillRect/>
          </a:stretch>
        </p:blipFill>
        <p:spPr>
          <a:xfrm>
            <a:off x="3284169" y="4971742"/>
            <a:ext cx="17815662" cy="3772517"/>
          </a:xfrm>
          <a:prstGeom prst="rect">
            <a:avLst/>
          </a:prstGeom>
          <a:ln w="12700">
            <a:miter lim="400000"/>
          </a:ln>
        </p:spPr>
      </p:pic>
      <p:pic>
        <p:nvPicPr>
          <p:cNvPr id="353" name="Screen Shot 2022-04-17 at 17.39.01.png" descr="Screen Shot 2022-04-17 at 17.39.01.png"/>
          <p:cNvPicPr>
            <a:picLocks noChangeAspect="1"/>
          </p:cNvPicPr>
          <p:nvPr/>
        </p:nvPicPr>
        <p:blipFill>
          <a:blip r:embed="rId3"/>
          <a:stretch>
            <a:fillRect/>
          </a:stretch>
        </p:blipFill>
        <p:spPr>
          <a:xfrm>
            <a:off x="9571335" y="7968158"/>
            <a:ext cx="12407901" cy="4610101"/>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olygon"/>
          <p:cNvSpPr txBox="1">
            <a:spLocks noGrp="1"/>
          </p:cNvSpPr>
          <p:nvPr>
            <p:ph type="title"/>
          </p:nvPr>
        </p:nvSpPr>
        <p:spPr>
          <a:prstGeom prst="rect">
            <a:avLst/>
          </a:prstGeom>
        </p:spPr>
        <p:txBody>
          <a:bodyPr/>
          <a:lstStyle/>
          <a:p>
            <a:r>
              <a:t>Polygon</a:t>
            </a:r>
          </a:p>
        </p:txBody>
      </p:sp>
      <p:sp>
        <p:nvSpPr>
          <p:cNvPr id="356" name="package com.example.deneme5;…"/>
          <p:cNvSpPr txBox="1">
            <a:spLocks noGrp="1"/>
          </p:cNvSpPr>
          <p:nvPr>
            <p:ph type="body" idx="1"/>
          </p:nvPr>
        </p:nvSpPr>
        <p:spPr>
          <a:prstGeom prst="rect">
            <a:avLst/>
          </a:prstGeom>
        </p:spPr>
        <p:txBody>
          <a:bodyPr/>
          <a:lstStyle/>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package </a:t>
            </a:r>
            <a:r>
              <a:t>com.example.deneme5</a:t>
            </a:r>
            <a:r>
              <a:rPr>
                <a:solidFill>
                  <a:srgbClr val="080808"/>
                </a:solidFill>
              </a:rP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solidFill>
                <a:srgbClr val="080808"/>
              </a:solidFill>
            </a:endParaRP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import </a:t>
            </a:r>
            <a:r>
              <a:t>javafx.application.Application</a:t>
            </a:r>
            <a:r>
              <a:rPr>
                <a:solidFill>
                  <a:srgbClr val="080808"/>
                </a:solidFill>
              </a:rPr>
              <a:t>;</a:t>
            </a: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import </a:t>
            </a:r>
            <a:r>
              <a:t>javafx.collections.ObservableList</a:t>
            </a:r>
            <a:r>
              <a:rPr>
                <a:solidFill>
                  <a:srgbClr val="080808"/>
                </a:solidFill>
              </a:rPr>
              <a:t>;</a:t>
            </a: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import </a:t>
            </a:r>
            <a:r>
              <a:t>javafx.scene.Scene</a:t>
            </a:r>
            <a:r>
              <a:rPr>
                <a:solidFill>
                  <a:srgbClr val="080808"/>
                </a:solidFill>
              </a:rPr>
              <a:t>;</a:t>
            </a: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import </a:t>
            </a:r>
            <a:r>
              <a:t>javafx.scene.layout.Pane</a:t>
            </a:r>
            <a:r>
              <a:rPr>
                <a:solidFill>
                  <a:srgbClr val="080808"/>
                </a:solidFill>
              </a:rPr>
              <a:t>;</a:t>
            </a: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import </a:t>
            </a:r>
            <a:r>
              <a:t>javafx.scene.paint.Color</a:t>
            </a:r>
            <a:r>
              <a:rPr>
                <a:solidFill>
                  <a:srgbClr val="080808"/>
                </a:solidFill>
              </a:rPr>
              <a:t>;</a:t>
            </a: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import </a:t>
            </a:r>
            <a:r>
              <a:t>javafx.stage.Stage</a:t>
            </a:r>
            <a:r>
              <a:rPr>
                <a:solidFill>
                  <a:srgbClr val="080808"/>
                </a:solidFill>
              </a:rPr>
              <a:t>;</a:t>
            </a: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import </a:t>
            </a:r>
            <a:r>
              <a:t>javafx.scene.shape.Polygon</a:t>
            </a:r>
            <a:r>
              <a:rPr>
                <a:solidFill>
                  <a:srgbClr val="080808"/>
                </a:solidFill>
              </a:rP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solidFill>
                <a:srgbClr val="080808"/>
              </a:solidFill>
            </a:endParaRP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public class </a:t>
            </a:r>
            <a:r>
              <a:t>HelloApplication </a:t>
            </a:r>
            <a:r>
              <a:rPr>
                <a:solidFill>
                  <a:srgbClr val="0033B3"/>
                </a:solidFill>
              </a:rPr>
              <a:t>extends </a:t>
            </a:r>
            <a:r>
              <a:t>Application </a:t>
            </a:r>
            <a:r>
              <a:rPr>
                <a:solidFill>
                  <a:srgbClr val="080808"/>
                </a:solidFill>
              </a:rPr>
              <a:t>{</a:t>
            </a:r>
          </a:p>
          <a:p>
            <a:pPr marL="0" indent="0" defTabSz="393192">
              <a:lnSpc>
                <a:spcPct val="100000"/>
              </a:lnSpc>
              <a:spcBef>
                <a:spcPts val="0"/>
              </a:spcBef>
              <a:buClrTx/>
              <a:buSzTx/>
              <a:buFontTx/>
              <a:buNone/>
              <a:defRPr sz="1118" i="1">
                <a:solidFill>
                  <a:srgbClr val="8C8C8C"/>
                </a:solidFill>
                <a:latin typeface="Courier New"/>
                <a:ea typeface="Courier New"/>
                <a:cs typeface="Courier New"/>
                <a:sym typeface="Courier New"/>
              </a:defRPr>
            </a:pPr>
            <a:r>
              <a:rPr i="0">
                <a:solidFill>
                  <a:srgbClr val="080808"/>
                </a:solidFill>
              </a:rPr>
              <a:t>    </a:t>
            </a:r>
            <a:r>
              <a:rPr i="0">
                <a:solidFill>
                  <a:srgbClr val="9E880C"/>
                </a:solidFill>
              </a:rPr>
              <a:t>@Override </a:t>
            </a:r>
            <a:r>
              <a:t>// Override the start method in the Application class</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rPr i="1">
                <a:solidFill>
                  <a:srgbClr val="8C8C8C"/>
                </a:solidFill>
              </a:rPr>
              <a:t>    </a:t>
            </a:r>
            <a:r>
              <a:rPr>
                <a:solidFill>
                  <a:srgbClr val="0033B3"/>
                </a:solidFill>
              </a:rPr>
              <a:t>public void </a:t>
            </a:r>
            <a:r>
              <a:rPr>
                <a:solidFill>
                  <a:srgbClr val="00627A"/>
                </a:solidFill>
              </a:rPr>
              <a:t>start</a:t>
            </a:r>
            <a:r>
              <a:t>(</a:t>
            </a:r>
            <a:r>
              <a:rPr>
                <a:solidFill>
                  <a:srgbClr val="000000"/>
                </a:solidFill>
              </a:rPr>
              <a:t>Stage </a:t>
            </a:r>
            <a:r>
              <a:t>primaryStage) {</a:t>
            </a:r>
          </a:p>
          <a:p>
            <a:pPr marL="0" indent="0" defTabSz="393192">
              <a:lnSpc>
                <a:spcPct val="100000"/>
              </a:lnSpc>
              <a:spcBef>
                <a:spcPts val="0"/>
              </a:spcBef>
              <a:buClrTx/>
              <a:buSzTx/>
              <a:buFontTx/>
              <a:buNone/>
              <a:defRPr sz="1118" i="1">
                <a:solidFill>
                  <a:srgbClr val="8C8C8C"/>
                </a:solidFill>
                <a:latin typeface="Courier New"/>
                <a:ea typeface="Courier New"/>
                <a:cs typeface="Courier New"/>
                <a:sym typeface="Courier New"/>
              </a:defRPr>
            </a:pPr>
            <a:r>
              <a:rPr i="0">
                <a:solidFill>
                  <a:srgbClr val="080808"/>
                </a:solidFill>
              </a:rPr>
              <a:t>        </a:t>
            </a:r>
            <a:r>
              <a:t>// Create a scene and place it in the stage</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rPr i="1">
                <a:solidFill>
                  <a:srgbClr val="8C8C8C"/>
                </a:solidFill>
              </a:rPr>
              <a:t>        </a:t>
            </a:r>
            <a:r>
              <a:rPr>
                <a:solidFill>
                  <a:srgbClr val="000000"/>
                </a:solidFill>
              </a:rPr>
              <a:t>Scene scene </a:t>
            </a:r>
            <a:r>
              <a:t>= </a:t>
            </a:r>
            <a:r>
              <a:rPr>
                <a:solidFill>
                  <a:srgbClr val="0033B3"/>
                </a:solidFill>
              </a:rPr>
              <a:t>new </a:t>
            </a:r>
            <a:r>
              <a:t>Scene(</a:t>
            </a:r>
            <a:r>
              <a:rPr>
                <a:solidFill>
                  <a:srgbClr val="0033B3"/>
                </a:solidFill>
              </a:rPr>
              <a:t>new </a:t>
            </a:r>
            <a:r>
              <a:t>MyPolygon(), </a:t>
            </a:r>
            <a:r>
              <a:rPr>
                <a:solidFill>
                  <a:srgbClr val="1750EB"/>
                </a:solidFill>
              </a:rPr>
              <a:t>400</a:t>
            </a:r>
            <a:r>
              <a:t>, </a:t>
            </a:r>
            <a:r>
              <a:rPr>
                <a:solidFill>
                  <a:srgbClr val="1750EB"/>
                </a:solidFill>
              </a:rPr>
              <a:t>400</a:t>
            </a: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primaryStage.setTitle(</a:t>
            </a:r>
            <a:r>
              <a:rPr>
                <a:solidFill>
                  <a:srgbClr val="077D16"/>
                </a:solidFill>
              </a:rPr>
              <a:t>"ShowPolygon"</a:t>
            </a:r>
            <a:r>
              <a:t>); </a:t>
            </a:r>
            <a:r>
              <a:rPr i="1">
                <a:solidFill>
                  <a:srgbClr val="8C8C8C"/>
                </a:solidFill>
              </a:rPr>
              <a:t>// Set the stage title</a:t>
            </a:r>
          </a:p>
          <a:p>
            <a:pPr marL="0" indent="0" defTabSz="393192">
              <a:lnSpc>
                <a:spcPct val="100000"/>
              </a:lnSpc>
              <a:spcBef>
                <a:spcPts val="0"/>
              </a:spcBef>
              <a:buClrTx/>
              <a:buSzTx/>
              <a:buFontTx/>
              <a:buNone/>
              <a:defRPr sz="1118" i="1">
                <a:solidFill>
                  <a:srgbClr val="8C8C8C"/>
                </a:solidFill>
                <a:latin typeface="Courier New"/>
                <a:ea typeface="Courier New"/>
                <a:cs typeface="Courier New"/>
                <a:sym typeface="Courier New"/>
              </a:defRPr>
            </a:pPr>
            <a:r>
              <a:t>        </a:t>
            </a:r>
            <a:r>
              <a:rPr i="0">
                <a:solidFill>
                  <a:srgbClr val="080808"/>
                </a:solidFill>
              </a:rPr>
              <a:t>primaryStage.setScene(</a:t>
            </a:r>
            <a:r>
              <a:rPr i="0">
                <a:solidFill>
                  <a:srgbClr val="000000"/>
                </a:solidFill>
              </a:rPr>
              <a:t>scene</a:t>
            </a:r>
            <a:r>
              <a:rPr i="0">
                <a:solidFill>
                  <a:srgbClr val="080808"/>
                </a:solidFill>
              </a:rPr>
              <a:t>); </a:t>
            </a:r>
            <a:r>
              <a:t>// Place the scene in the stage</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rPr i="1">
                <a:solidFill>
                  <a:srgbClr val="8C8C8C"/>
                </a:solidFill>
              </a:rPr>
              <a:t>        </a:t>
            </a:r>
            <a:r>
              <a:t>primaryStage.show(); </a:t>
            </a:r>
            <a:r>
              <a:rPr i="1">
                <a:solidFill>
                  <a:srgbClr val="8C8C8C"/>
                </a:solidFill>
              </a:rPr>
              <a:t>// Display the stage</a:t>
            </a:r>
          </a:p>
          <a:p>
            <a:pPr marL="0" indent="0" defTabSz="393192">
              <a:lnSpc>
                <a:spcPct val="100000"/>
              </a:lnSpc>
              <a:spcBef>
                <a:spcPts val="0"/>
              </a:spcBef>
              <a:buClrTx/>
              <a:buSzTx/>
              <a:buFontTx/>
              <a:buNone/>
              <a:defRPr sz="1118" i="1">
                <a:solidFill>
                  <a:srgbClr val="8C8C8C"/>
                </a:solidFill>
                <a:latin typeface="Courier New"/>
                <a:ea typeface="Courier New"/>
                <a:cs typeface="Courier New"/>
                <a:sym typeface="Courier New"/>
              </a:defRPr>
            </a:pPr>
            <a:r>
              <a:t>    </a:t>
            </a:r>
            <a:r>
              <a:rPr i="0">
                <a:solidFill>
                  <a:srgbClr val="080808"/>
                </a:solidFill>
              </a:rP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i="0">
              <a:solidFill>
                <a:srgbClr val="080808"/>
              </a:solidFill>
            </a:endParaRP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i="1">
                <a:solidFill>
                  <a:srgbClr val="8C8C8C"/>
                </a:solidFill>
              </a:rPr>
              <a:t>/**</a:t>
            </a:r>
          </a:p>
          <a:p>
            <a:pPr marL="0" indent="0" defTabSz="393192">
              <a:lnSpc>
                <a:spcPct val="100000"/>
              </a:lnSpc>
              <a:spcBef>
                <a:spcPts val="0"/>
              </a:spcBef>
              <a:buClrTx/>
              <a:buSzTx/>
              <a:buFontTx/>
              <a:buNone/>
              <a:defRPr sz="1118" i="1">
                <a:solidFill>
                  <a:srgbClr val="8C8C8C"/>
                </a:solidFill>
                <a:latin typeface="Courier New"/>
                <a:ea typeface="Courier New"/>
                <a:cs typeface="Courier New"/>
                <a:sym typeface="Courier New"/>
              </a:defRPr>
            </a:pPr>
            <a:r>
              <a:t>     * The main method is only needed for the IDE with limited</a:t>
            </a:r>
          </a:p>
          <a:p>
            <a:pPr marL="0" indent="0" defTabSz="393192">
              <a:lnSpc>
                <a:spcPct val="100000"/>
              </a:lnSpc>
              <a:spcBef>
                <a:spcPts val="0"/>
              </a:spcBef>
              <a:buClrTx/>
              <a:buSzTx/>
              <a:buFontTx/>
              <a:buNone/>
              <a:defRPr sz="1118" i="1">
                <a:solidFill>
                  <a:srgbClr val="8C8C8C"/>
                </a:solidFill>
                <a:latin typeface="Courier New"/>
                <a:ea typeface="Courier New"/>
                <a:cs typeface="Courier New"/>
                <a:sym typeface="Courier New"/>
              </a:defRPr>
            </a:pPr>
            <a:r>
              <a:t>     * JavaFX support. Not needed for running from the command line.</a:t>
            </a:r>
          </a:p>
          <a:p>
            <a:pPr marL="0" indent="0" defTabSz="393192">
              <a:lnSpc>
                <a:spcPct val="100000"/>
              </a:lnSpc>
              <a:spcBef>
                <a:spcPts val="0"/>
              </a:spcBef>
              <a:buClrTx/>
              <a:buSzTx/>
              <a:buFontTx/>
              <a:buNone/>
              <a:defRPr sz="1118" i="1">
                <a:solidFill>
                  <a:srgbClr val="8C8C8C"/>
                </a:solidFill>
                <a:latin typeface="Courier New"/>
                <a:ea typeface="Courier New"/>
                <a:cs typeface="Courier New"/>
                <a:sym typeface="Courier New"/>
              </a:defRPr>
            </a:pPr>
            <a:r>
              <a:t>     */</a:t>
            </a:r>
          </a:p>
          <a:p>
            <a:pPr marL="0" indent="0" defTabSz="393192">
              <a:lnSpc>
                <a:spcPct val="100000"/>
              </a:lnSpc>
              <a:spcBef>
                <a:spcPts val="0"/>
              </a:spcBef>
              <a:buClrTx/>
              <a:buSzTx/>
              <a:buFontTx/>
              <a:buNone/>
              <a:defRPr sz="1118">
                <a:solidFill>
                  <a:srgbClr val="0033B3"/>
                </a:solidFill>
                <a:latin typeface="Courier New"/>
                <a:ea typeface="Courier New"/>
                <a:cs typeface="Courier New"/>
                <a:sym typeface="Courier New"/>
              </a:defRPr>
            </a:pPr>
            <a:r>
              <a:rPr i="1">
                <a:solidFill>
                  <a:srgbClr val="8C8C8C"/>
                </a:solidFill>
              </a:rPr>
              <a:t>    </a:t>
            </a:r>
            <a:r>
              <a:t>public static void </a:t>
            </a:r>
            <a:r>
              <a:rPr>
                <a:solidFill>
                  <a:srgbClr val="00627A"/>
                </a:solidFill>
              </a:rPr>
              <a:t>main</a:t>
            </a:r>
            <a:r>
              <a:rPr>
                <a:solidFill>
                  <a:srgbClr val="080808"/>
                </a:solidFill>
              </a:rPr>
              <a:t>(</a:t>
            </a:r>
            <a:r>
              <a:rPr>
                <a:solidFill>
                  <a:srgbClr val="000000"/>
                </a:solidFill>
              </a:rPr>
              <a:t>String</a:t>
            </a:r>
            <a:r>
              <a:rPr>
                <a:solidFill>
                  <a:srgbClr val="080808"/>
                </a:solidFill>
              </a:rPr>
              <a:t>[] args) {</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i="1"/>
              <a:t>launch</a:t>
            </a:r>
            <a:r>
              <a:t>(args);</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033B3"/>
                </a:solidFill>
              </a:rPr>
              <a:t>class </a:t>
            </a:r>
            <a:r>
              <a:t>MyPolygon </a:t>
            </a:r>
            <a:r>
              <a:rPr>
                <a:solidFill>
                  <a:srgbClr val="0033B3"/>
                </a:solidFill>
              </a:rPr>
              <a:t>extends </a:t>
            </a:r>
            <a:r>
              <a:t>Pane </a:t>
            </a:r>
            <a:r>
              <a:rPr>
                <a:solidFill>
                  <a:srgbClr val="080808"/>
                </a:solidFill>
              </a:rPr>
              <a:t>{</a:t>
            </a:r>
          </a:p>
          <a:p>
            <a:pPr marL="0" indent="0" defTabSz="393192">
              <a:lnSpc>
                <a:spcPct val="100000"/>
              </a:lnSpc>
              <a:spcBef>
                <a:spcPts val="0"/>
              </a:spcBef>
              <a:buClrTx/>
              <a:buSzTx/>
              <a:buFontTx/>
              <a:buNone/>
              <a:defRPr sz="1118">
                <a:solidFill>
                  <a:srgbClr val="0033B3"/>
                </a:solidFill>
                <a:latin typeface="Courier New"/>
                <a:ea typeface="Courier New"/>
                <a:cs typeface="Courier New"/>
                <a:sym typeface="Courier New"/>
              </a:defRPr>
            </a:pPr>
            <a:r>
              <a:rPr>
                <a:solidFill>
                  <a:srgbClr val="080808"/>
                </a:solidFill>
              </a:rPr>
              <a:t>    </a:t>
            </a:r>
            <a:r>
              <a:t>private void </a:t>
            </a:r>
            <a:r>
              <a:rPr>
                <a:solidFill>
                  <a:srgbClr val="00627A"/>
                </a:solidFill>
              </a:rPr>
              <a:t>paint</a:t>
            </a:r>
            <a:r>
              <a:rPr>
                <a:solidFill>
                  <a:srgbClr val="080808"/>
                </a:solidFill>
              </a:rPr>
              <a:t>() {</a:t>
            </a:r>
          </a:p>
          <a:p>
            <a:pPr marL="0" indent="0" defTabSz="393192">
              <a:lnSpc>
                <a:spcPct val="100000"/>
              </a:lnSpc>
              <a:spcBef>
                <a:spcPts val="0"/>
              </a:spcBef>
              <a:buClrTx/>
              <a:buSzTx/>
              <a:buFontTx/>
              <a:buNone/>
              <a:defRPr sz="1118" i="1">
                <a:solidFill>
                  <a:srgbClr val="8C8C8C"/>
                </a:solidFill>
                <a:latin typeface="Courier New"/>
                <a:ea typeface="Courier New"/>
                <a:cs typeface="Courier New"/>
                <a:sym typeface="Courier New"/>
              </a:defRPr>
            </a:pPr>
            <a:r>
              <a:rPr i="0">
                <a:solidFill>
                  <a:srgbClr val="080808"/>
                </a:solidFill>
              </a:rPr>
              <a:t>        </a:t>
            </a:r>
            <a:r>
              <a:t>// Create a polygon and place polygon to pane</a:t>
            </a:r>
          </a:p>
          <a:p>
            <a:pPr marL="0" indent="0" defTabSz="393192">
              <a:lnSpc>
                <a:spcPct val="100000"/>
              </a:lnSpc>
              <a:spcBef>
                <a:spcPts val="0"/>
              </a:spcBef>
              <a:buClrTx/>
              <a:buSzTx/>
              <a:buFontTx/>
              <a:buNone/>
              <a:defRPr sz="1118">
                <a:latin typeface="Courier New"/>
                <a:ea typeface="Courier New"/>
                <a:cs typeface="Courier New"/>
                <a:sym typeface="Courier New"/>
              </a:defRPr>
            </a:pPr>
            <a:r>
              <a:rPr i="1">
                <a:solidFill>
                  <a:srgbClr val="8C8C8C"/>
                </a:solidFill>
              </a:rPr>
              <a:t>        </a:t>
            </a:r>
            <a:r>
              <a:t>Polygon polygon </a:t>
            </a:r>
            <a:r>
              <a:rPr>
                <a:solidFill>
                  <a:srgbClr val="080808"/>
                </a:solidFill>
              </a:rPr>
              <a:t>= </a:t>
            </a:r>
            <a:r>
              <a:rPr>
                <a:solidFill>
                  <a:srgbClr val="0033B3"/>
                </a:solidFill>
              </a:rPr>
              <a:t>new </a:t>
            </a:r>
            <a:r>
              <a:rPr>
                <a:solidFill>
                  <a:srgbClr val="080808"/>
                </a:solidFill>
              </a:rPr>
              <a:t>Polygon();</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a:solidFill>
                  <a:srgbClr val="000000"/>
                </a:solidFill>
              </a:rPr>
              <a:t>polygon</a:t>
            </a:r>
            <a:r>
              <a:t>.setFill(</a:t>
            </a:r>
            <a:r>
              <a:rPr>
                <a:solidFill>
                  <a:srgbClr val="000000"/>
                </a:solidFill>
              </a:rPr>
              <a:t>Color</a:t>
            </a:r>
            <a:r>
              <a:t>.</a:t>
            </a:r>
            <a:r>
              <a:rPr i="1">
                <a:solidFill>
                  <a:srgbClr val="872094"/>
                </a:solidFill>
              </a:rPr>
              <a:t>WHITE</a:t>
            </a: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a:solidFill>
                  <a:srgbClr val="000000"/>
                </a:solidFill>
              </a:rPr>
              <a:t>polygon</a:t>
            </a:r>
            <a:r>
              <a:t>.setStroke(</a:t>
            </a:r>
            <a:r>
              <a:rPr>
                <a:solidFill>
                  <a:srgbClr val="000000"/>
                </a:solidFill>
              </a:rPr>
              <a:t>Color</a:t>
            </a:r>
            <a:r>
              <a:t>.</a:t>
            </a:r>
            <a:r>
              <a:rPr i="1">
                <a:solidFill>
                  <a:srgbClr val="872094"/>
                </a:solidFill>
              </a:rPr>
              <a:t>BLACK</a:t>
            </a:r>
            <a:r>
              <a:t>);</a:t>
            </a:r>
          </a:p>
          <a:p>
            <a:pPr marL="0" indent="0" defTabSz="393192">
              <a:lnSpc>
                <a:spcPct val="100000"/>
              </a:lnSpc>
              <a:spcBef>
                <a:spcPts val="0"/>
              </a:spcBef>
              <a:buClrTx/>
              <a:buSzTx/>
              <a:buFontTx/>
              <a:buNone/>
              <a:defRPr sz="1118">
                <a:latin typeface="Courier New"/>
                <a:ea typeface="Courier New"/>
                <a:cs typeface="Courier New"/>
                <a:sym typeface="Courier New"/>
              </a:defRPr>
            </a:pPr>
            <a:r>
              <a:rPr>
                <a:solidFill>
                  <a:srgbClr val="080808"/>
                </a:solidFill>
              </a:rPr>
              <a:t>        </a:t>
            </a:r>
            <a:r>
              <a:t>ObservableList</a:t>
            </a:r>
            <a:r>
              <a:rPr>
                <a:solidFill>
                  <a:srgbClr val="080808"/>
                </a:solidFill>
              </a:rPr>
              <a:t>&lt;</a:t>
            </a:r>
            <a:r>
              <a:t>Double</a:t>
            </a:r>
            <a:r>
              <a:rPr>
                <a:solidFill>
                  <a:srgbClr val="080808"/>
                </a:solidFill>
              </a:rPr>
              <a:t>&gt; </a:t>
            </a:r>
            <a:r>
              <a:t>list </a:t>
            </a:r>
            <a:r>
              <a:rPr>
                <a:solidFill>
                  <a:srgbClr val="080808"/>
                </a:solidFill>
              </a:rPr>
              <a:t>= </a:t>
            </a:r>
            <a:r>
              <a:t>polygon</a:t>
            </a:r>
            <a:r>
              <a:rPr>
                <a:solidFill>
                  <a:srgbClr val="080808"/>
                </a:solidFill>
              </a:rPr>
              <a:t>.getPoints();</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solidFill>
                <a:srgbClr val="080808"/>
              </a:solidFill>
            </a:endParaRP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a:solidFill>
                  <a:srgbClr val="0033B3"/>
                </a:solidFill>
              </a:rPr>
              <a:t>double </a:t>
            </a:r>
            <a:r>
              <a:rPr>
                <a:solidFill>
                  <a:srgbClr val="000000"/>
                </a:solidFill>
              </a:rPr>
              <a:t>centerX </a:t>
            </a:r>
            <a:r>
              <a:t>= getWidth() / </a:t>
            </a:r>
            <a:r>
              <a:rPr>
                <a:solidFill>
                  <a:srgbClr val="1750EB"/>
                </a:solidFill>
              </a:rPr>
              <a:t>2</a:t>
            </a:r>
            <a:r>
              <a:t>, </a:t>
            </a:r>
            <a:r>
              <a:rPr>
                <a:solidFill>
                  <a:srgbClr val="000000"/>
                </a:solidFill>
              </a:rPr>
              <a:t>centerY </a:t>
            </a:r>
            <a:r>
              <a:t>= getHeight() / </a:t>
            </a:r>
            <a:r>
              <a:rPr>
                <a:solidFill>
                  <a:srgbClr val="1750EB"/>
                </a:solidFill>
              </a:rPr>
              <a:t>2</a:t>
            </a: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a:solidFill>
                  <a:srgbClr val="0033B3"/>
                </a:solidFill>
              </a:rPr>
              <a:t>double </a:t>
            </a:r>
            <a:r>
              <a:rPr>
                <a:solidFill>
                  <a:srgbClr val="000000"/>
                </a:solidFill>
              </a:rPr>
              <a:t>radius </a:t>
            </a:r>
            <a:r>
              <a:t>= </a:t>
            </a:r>
            <a:r>
              <a:rPr>
                <a:solidFill>
                  <a:srgbClr val="000000"/>
                </a:solidFill>
              </a:rPr>
              <a:t>Math</a:t>
            </a:r>
            <a:r>
              <a:t>.</a:t>
            </a:r>
            <a:r>
              <a:rPr i="1"/>
              <a:t>min</a:t>
            </a:r>
            <a:r>
              <a:t>(getWidth(), getHeight()) * </a:t>
            </a:r>
            <a:r>
              <a:rPr>
                <a:solidFill>
                  <a:srgbClr val="1750EB"/>
                </a:solidFill>
              </a:rPr>
              <a:t>0.4</a:t>
            </a: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p>
          <a:p>
            <a:pPr marL="0" indent="0" defTabSz="393192">
              <a:lnSpc>
                <a:spcPct val="100000"/>
              </a:lnSpc>
              <a:spcBef>
                <a:spcPts val="0"/>
              </a:spcBef>
              <a:buClrTx/>
              <a:buSzTx/>
              <a:buFontTx/>
              <a:buNone/>
              <a:defRPr sz="1118" i="1">
                <a:solidFill>
                  <a:srgbClr val="8C8C8C"/>
                </a:solidFill>
                <a:latin typeface="Courier New"/>
                <a:ea typeface="Courier New"/>
                <a:cs typeface="Courier New"/>
                <a:sym typeface="Courier New"/>
              </a:defRPr>
            </a:pPr>
            <a:r>
              <a:rPr i="0">
                <a:solidFill>
                  <a:srgbClr val="080808"/>
                </a:solidFill>
              </a:rPr>
              <a:t>        </a:t>
            </a:r>
            <a:r>
              <a:t>// Add points to the polygon list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rPr i="1">
                <a:solidFill>
                  <a:srgbClr val="8C8C8C"/>
                </a:solidFill>
              </a:rPr>
              <a:t>        </a:t>
            </a:r>
            <a:r>
              <a:rPr>
                <a:solidFill>
                  <a:srgbClr val="0033B3"/>
                </a:solidFill>
              </a:rPr>
              <a:t>for </a:t>
            </a:r>
            <a:r>
              <a:t>(</a:t>
            </a:r>
            <a:r>
              <a:rPr>
                <a:solidFill>
                  <a:srgbClr val="0033B3"/>
                </a:solidFill>
              </a:rPr>
              <a:t>int </a:t>
            </a:r>
            <a:r>
              <a:t>i = </a:t>
            </a:r>
            <a:r>
              <a:rPr>
                <a:solidFill>
                  <a:srgbClr val="1750EB"/>
                </a:solidFill>
              </a:rPr>
              <a:t>0</a:t>
            </a:r>
            <a:r>
              <a:t>; i &lt; </a:t>
            </a:r>
            <a:r>
              <a:rPr>
                <a:solidFill>
                  <a:srgbClr val="1750EB"/>
                </a:solidFill>
              </a:rPr>
              <a:t>6</a:t>
            </a:r>
            <a:r>
              <a:t>; i++) {</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a:solidFill>
                  <a:srgbClr val="000000"/>
                </a:solidFill>
              </a:rPr>
              <a:t>list</a:t>
            </a:r>
            <a:r>
              <a:t>.add(</a:t>
            </a:r>
            <a:r>
              <a:rPr>
                <a:solidFill>
                  <a:srgbClr val="000000"/>
                </a:solidFill>
              </a:rPr>
              <a:t>centerX </a:t>
            </a:r>
            <a:r>
              <a:t>+ </a:t>
            </a:r>
            <a:r>
              <a:rPr>
                <a:solidFill>
                  <a:srgbClr val="000000"/>
                </a:solidFill>
              </a:rPr>
              <a:t>radius </a:t>
            </a:r>
            <a:r>
              <a:t>* </a:t>
            </a:r>
            <a:r>
              <a:rPr>
                <a:solidFill>
                  <a:srgbClr val="000000"/>
                </a:solidFill>
              </a:rPr>
              <a:t>Math</a:t>
            </a:r>
            <a:r>
              <a:t>.</a:t>
            </a:r>
            <a:r>
              <a:rPr i="1"/>
              <a:t>cos</a:t>
            </a:r>
            <a:r>
              <a:t>(</a:t>
            </a:r>
            <a:r>
              <a:rPr>
                <a:solidFill>
                  <a:srgbClr val="1750EB"/>
                </a:solidFill>
              </a:rPr>
              <a:t>2 </a:t>
            </a:r>
            <a:r>
              <a:t>* i * </a:t>
            </a:r>
            <a:r>
              <a:rPr>
                <a:solidFill>
                  <a:srgbClr val="000000"/>
                </a:solidFill>
              </a:rPr>
              <a:t>Math</a:t>
            </a:r>
            <a:r>
              <a:t>.</a:t>
            </a:r>
            <a:r>
              <a:rPr i="1">
                <a:solidFill>
                  <a:srgbClr val="872094"/>
                </a:solidFill>
              </a:rPr>
              <a:t>PI </a:t>
            </a:r>
            <a:r>
              <a:t>/ </a:t>
            </a:r>
            <a:r>
              <a:rPr>
                <a:solidFill>
                  <a:srgbClr val="1750EB"/>
                </a:solidFill>
              </a:rPr>
              <a:t>6</a:t>
            </a: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a:solidFill>
                  <a:srgbClr val="000000"/>
                </a:solidFill>
              </a:rPr>
              <a:t>list</a:t>
            </a:r>
            <a:r>
              <a:t>.add(</a:t>
            </a:r>
            <a:r>
              <a:rPr>
                <a:solidFill>
                  <a:srgbClr val="000000"/>
                </a:solidFill>
              </a:rPr>
              <a:t>centerY </a:t>
            </a:r>
            <a:r>
              <a:t>- </a:t>
            </a:r>
            <a:r>
              <a:rPr>
                <a:solidFill>
                  <a:srgbClr val="000000"/>
                </a:solidFill>
              </a:rPr>
              <a:t>radius </a:t>
            </a:r>
            <a:r>
              <a:t>* </a:t>
            </a:r>
            <a:r>
              <a:rPr>
                <a:solidFill>
                  <a:srgbClr val="000000"/>
                </a:solidFill>
              </a:rPr>
              <a:t>Math</a:t>
            </a:r>
            <a:r>
              <a:t>.</a:t>
            </a:r>
            <a:r>
              <a:rPr i="1"/>
              <a:t>sin</a:t>
            </a:r>
            <a:r>
              <a:t>(</a:t>
            </a:r>
            <a:r>
              <a:rPr>
                <a:solidFill>
                  <a:srgbClr val="1750EB"/>
                </a:solidFill>
              </a:rPr>
              <a:t>2 </a:t>
            </a:r>
            <a:r>
              <a:t>* i * </a:t>
            </a:r>
            <a:r>
              <a:rPr>
                <a:solidFill>
                  <a:srgbClr val="000000"/>
                </a:solidFill>
              </a:rPr>
              <a:t>Math</a:t>
            </a:r>
            <a:r>
              <a:t>.</a:t>
            </a:r>
            <a:r>
              <a:rPr i="1">
                <a:solidFill>
                  <a:srgbClr val="872094"/>
                </a:solidFill>
              </a:rPr>
              <a:t>PI </a:t>
            </a:r>
            <a:r>
              <a:t>/ </a:t>
            </a:r>
            <a:r>
              <a:rPr>
                <a:solidFill>
                  <a:srgbClr val="1750EB"/>
                </a:solidFill>
              </a:rPr>
              <a:t>6</a:t>
            </a: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getChildren().clear(); </a:t>
            </a:r>
            <a:r>
              <a:rPr i="1">
                <a:solidFill>
                  <a:srgbClr val="8C8C8C"/>
                </a:solidFill>
              </a:rPr>
              <a:t>// Clear pane</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rPr i="1">
                <a:solidFill>
                  <a:srgbClr val="8C8C8C"/>
                </a:solidFill>
              </a:rPr>
              <a:t>        </a:t>
            </a:r>
            <a:r>
              <a:t>getChildren().add(</a:t>
            </a:r>
            <a:r>
              <a:rPr>
                <a:solidFill>
                  <a:srgbClr val="000000"/>
                </a:solidFill>
              </a:rPr>
              <a:t>polygon</a:t>
            </a:r>
            <a:r>
              <a: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p>
          <a:p>
            <a:pPr marL="0" indent="0" defTabSz="393192">
              <a:lnSpc>
                <a:spcPct val="100000"/>
              </a:lnSpc>
              <a:spcBef>
                <a:spcPts val="0"/>
              </a:spcBef>
              <a:buClrTx/>
              <a:buSzTx/>
              <a:buFontTx/>
              <a:buNone/>
              <a:defRPr sz="1118">
                <a:solidFill>
                  <a:srgbClr val="9E880C"/>
                </a:solidFill>
                <a:latin typeface="Courier New"/>
                <a:ea typeface="Courier New"/>
                <a:cs typeface="Courier New"/>
                <a:sym typeface="Courier New"/>
              </a:defRPr>
            </a:pPr>
            <a:r>
              <a:rPr>
                <a:solidFill>
                  <a:srgbClr val="080808"/>
                </a:solidFill>
              </a:rPr>
              <a:t>    </a:t>
            </a:r>
            <a:r>
              <a:t>@Override</a:t>
            </a:r>
          </a:p>
          <a:p>
            <a:pPr marL="0" indent="0" defTabSz="393192">
              <a:lnSpc>
                <a:spcPct val="100000"/>
              </a:lnSpc>
              <a:spcBef>
                <a:spcPts val="0"/>
              </a:spcBef>
              <a:buClrTx/>
              <a:buSzTx/>
              <a:buFontTx/>
              <a:buNone/>
              <a:defRPr sz="1118">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setWidth</a:t>
            </a:r>
            <a:r>
              <a:rPr>
                <a:solidFill>
                  <a:srgbClr val="080808"/>
                </a:solidFill>
              </a:rPr>
              <a:t>(</a:t>
            </a:r>
            <a:r>
              <a:t>double </a:t>
            </a:r>
            <a:r>
              <a:rPr>
                <a:solidFill>
                  <a:srgbClr val="080808"/>
                </a:solidFill>
              </a:rPr>
              <a:t>width) {</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a:solidFill>
                  <a:srgbClr val="0033B3"/>
                </a:solidFill>
              </a:rPr>
              <a:t>super</a:t>
            </a:r>
            <a:r>
              <a:t>.setWidth(width);</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paint();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endParaRPr/>
          </a:p>
          <a:p>
            <a:pPr marL="0" indent="0" defTabSz="393192">
              <a:lnSpc>
                <a:spcPct val="100000"/>
              </a:lnSpc>
              <a:spcBef>
                <a:spcPts val="0"/>
              </a:spcBef>
              <a:buClrTx/>
              <a:buSzTx/>
              <a:buFontTx/>
              <a:buNone/>
              <a:defRPr sz="1118">
                <a:solidFill>
                  <a:srgbClr val="9E880C"/>
                </a:solidFill>
                <a:latin typeface="Courier New"/>
                <a:ea typeface="Courier New"/>
                <a:cs typeface="Courier New"/>
                <a:sym typeface="Courier New"/>
              </a:defRPr>
            </a:pPr>
            <a:r>
              <a:rPr>
                <a:solidFill>
                  <a:srgbClr val="080808"/>
                </a:solidFill>
              </a:rPr>
              <a:t>    </a:t>
            </a:r>
            <a:r>
              <a:t>@Override</a:t>
            </a:r>
          </a:p>
          <a:p>
            <a:pPr marL="0" indent="0" defTabSz="393192">
              <a:lnSpc>
                <a:spcPct val="100000"/>
              </a:lnSpc>
              <a:spcBef>
                <a:spcPts val="0"/>
              </a:spcBef>
              <a:buClrTx/>
              <a:buSzTx/>
              <a:buFontTx/>
              <a:buNone/>
              <a:defRPr sz="1118">
                <a:solidFill>
                  <a:srgbClr val="0033B3"/>
                </a:solidFill>
                <a:latin typeface="Courier New"/>
                <a:ea typeface="Courier New"/>
                <a:cs typeface="Courier New"/>
                <a:sym typeface="Courier New"/>
              </a:defRPr>
            </a:pPr>
            <a:r>
              <a:rPr>
                <a:solidFill>
                  <a:srgbClr val="9E880C"/>
                </a:solidFill>
              </a:rPr>
              <a:t>    </a:t>
            </a:r>
            <a:r>
              <a:t>public void </a:t>
            </a:r>
            <a:r>
              <a:rPr>
                <a:solidFill>
                  <a:srgbClr val="00627A"/>
                </a:solidFill>
              </a:rPr>
              <a:t>setHeight</a:t>
            </a:r>
            <a:r>
              <a:rPr>
                <a:solidFill>
                  <a:srgbClr val="080808"/>
                </a:solidFill>
              </a:rPr>
              <a:t>(</a:t>
            </a:r>
            <a:r>
              <a:t>double </a:t>
            </a:r>
            <a:r>
              <a:rPr>
                <a:solidFill>
                  <a:srgbClr val="080808"/>
                </a:solidFill>
              </a:rPr>
              <a:t>height) {</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r>
              <a:rPr>
                <a:solidFill>
                  <a:srgbClr val="0033B3"/>
                </a:solidFill>
              </a:rPr>
              <a:t>super</a:t>
            </a:r>
            <a:r>
              <a:t>.setHeight(height);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paint();</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    }</a:t>
            </a:r>
          </a:p>
          <a:p>
            <a:pPr marL="0" indent="0" defTabSz="393192">
              <a:lnSpc>
                <a:spcPct val="100000"/>
              </a:lnSpc>
              <a:spcBef>
                <a:spcPts val="0"/>
              </a:spcBef>
              <a:buClrTx/>
              <a:buSzTx/>
              <a:buFontTx/>
              <a:buNone/>
              <a:defRPr sz="1118">
                <a:solidFill>
                  <a:srgbClr val="080808"/>
                </a:solidFill>
                <a:latin typeface="Courier New"/>
                <a:ea typeface="Courier New"/>
                <a:cs typeface="Courier New"/>
                <a:sym typeface="Courier New"/>
              </a:defRPr>
            </a:pPr>
            <a:r>
              <a:t>}</a:t>
            </a:r>
          </a:p>
        </p:txBody>
      </p:sp>
      <p:grpSp>
        <p:nvGrpSpPr>
          <p:cNvPr id="359" name="Group">
            <a:hlinkClick r:id="rId2"/>
          </p:cNvPr>
          <p:cNvGrpSpPr/>
          <p:nvPr/>
        </p:nvGrpSpPr>
        <p:grpSpPr>
          <a:xfrm>
            <a:off x="19103751" y="11947601"/>
            <a:ext cx="3710718" cy="636580"/>
            <a:chOff x="0" y="0"/>
            <a:chExt cx="3710716" cy="636578"/>
          </a:xfrm>
        </p:grpSpPr>
        <p:sp>
          <p:nvSpPr>
            <p:cNvPr id="357" name="Rectangle"/>
            <p:cNvSpPr/>
            <p:nvPr/>
          </p:nvSpPr>
          <p:spPr>
            <a:xfrm>
              <a:off x="0" y="-1"/>
              <a:ext cx="3710717" cy="636580"/>
            </a:xfrm>
            <a:prstGeom prst="rect">
              <a:avLst/>
            </a:prstGeom>
            <a:solidFill>
              <a:srgbClr val="92D050"/>
            </a:solidFill>
            <a:ln w="12700" cap="flat">
              <a:noFill/>
              <a:miter lim="400000"/>
            </a:ln>
            <a:effectLst/>
          </p:spPr>
          <p:txBody>
            <a:bodyPr wrap="square" lIns="0" tIns="0" rIns="0" bIns="0" numCol="1" anchor="t">
              <a:noAutofit/>
            </a:bodyPr>
            <a:lstStyle/>
            <a:p>
              <a:pPr algn="ctr" defTabSz="914400">
                <a:defRPr sz="2000"/>
              </a:pPr>
              <a:endParaRPr/>
            </a:p>
          </p:txBody>
        </p:sp>
        <p:sp>
          <p:nvSpPr>
            <p:cNvPr id="358" name="Quotient"/>
            <p:cNvSpPr txBox="1"/>
            <p:nvPr/>
          </p:nvSpPr>
          <p:spPr>
            <a:xfrm>
              <a:off x="76389" y="-1"/>
              <a:ext cx="3557938" cy="4670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lgn="ctr" defTabSz="914400">
                <a:defRPr sz="2000"/>
              </a:lvl1pPr>
            </a:lstStyle>
            <a:p>
              <a:r>
                <a:t>ShowPolygon</a:t>
              </a:r>
            </a:p>
          </p:txBody>
        </p:sp>
      </p:grpSp>
      <p:pic>
        <p:nvPicPr>
          <p:cNvPr id="360" name="Screen Shot 2022-04-17 at 17.37.46.png" descr="Screen Shot 2022-04-17 at 17.37.46.png"/>
          <p:cNvPicPr>
            <a:picLocks noChangeAspect="1"/>
          </p:cNvPicPr>
          <p:nvPr/>
        </p:nvPicPr>
        <p:blipFill>
          <a:blip r:embed="rId3"/>
          <a:stretch>
            <a:fillRect/>
          </a:stretch>
        </p:blipFill>
        <p:spPr>
          <a:xfrm>
            <a:off x="17173178" y="3429000"/>
            <a:ext cx="6502401" cy="6858000"/>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7753" y="14927"/>
            <a:ext cx="16551331" cy="3507268"/>
          </a:xfrm>
          <a:prstGeom prst="rect">
            <a:avLst/>
          </a:prstGeom>
        </p:spPr>
        <p:txBody>
          <a:bodyPr vert="horz" wrap="square" lIns="0" tIns="291364" rIns="0" bIns="0" numCol="1" rtlCol="0" anchor="ctr" anchorCtr="0" compatLnSpc="1">
            <a:prstTxWarp prst="textNoShape">
              <a:avLst/>
            </a:prstTxWarp>
            <a:spAutoFit/>
          </a:bodyPr>
          <a:lstStyle/>
          <a:p>
            <a:pPr marL="714014">
              <a:spcBef>
                <a:spcPts val="2294"/>
              </a:spcBef>
            </a:pPr>
            <a:r>
              <a:rPr sz="8796" b="1" dirty="0">
                <a:latin typeface="Times New Roman"/>
                <a:cs typeface="Times New Roman"/>
              </a:rPr>
              <a:t>Case</a:t>
            </a:r>
            <a:r>
              <a:rPr sz="8796" b="1" spc="-27" dirty="0">
                <a:latin typeface="Times New Roman"/>
                <a:cs typeface="Times New Roman"/>
              </a:rPr>
              <a:t> </a:t>
            </a:r>
            <a:r>
              <a:rPr sz="8796" b="1" dirty="0">
                <a:latin typeface="Times New Roman"/>
                <a:cs typeface="Times New Roman"/>
              </a:rPr>
              <a:t>Study:</a:t>
            </a:r>
            <a:r>
              <a:rPr sz="8796" b="1" spc="-181" dirty="0">
                <a:latin typeface="Times New Roman"/>
                <a:cs typeface="Times New Roman"/>
              </a:rPr>
              <a:t> </a:t>
            </a:r>
            <a:r>
              <a:rPr sz="8796" b="1" dirty="0">
                <a:latin typeface="Times New Roman"/>
                <a:cs typeface="Times New Roman"/>
              </a:rPr>
              <a:t>The</a:t>
            </a:r>
            <a:r>
              <a:rPr sz="8796" b="1" spc="-27" dirty="0">
                <a:latin typeface="Times New Roman"/>
                <a:cs typeface="Times New Roman"/>
              </a:rPr>
              <a:t> </a:t>
            </a:r>
            <a:r>
              <a:rPr sz="8796" spc="-9" dirty="0"/>
              <a:t>ClockPane</a:t>
            </a:r>
            <a:r>
              <a:rPr sz="8796" spc="-18" dirty="0"/>
              <a:t> </a:t>
            </a:r>
            <a:r>
              <a:rPr sz="8796" b="1" dirty="0">
                <a:latin typeface="Times New Roman"/>
                <a:cs typeface="Times New Roman"/>
              </a:rPr>
              <a:t>Class</a:t>
            </a:r>
            <a:endParaRPr sz="8796">
              <a:latin typeface="Times New Roman"/>
              <a:cs typeface="Times New Roman"/>
            </a:endParaRPr>
          </a:p>
          <a:p>
            <a:pPr marL="23033" marR="23033">
              <a:lnSpc>
                <a:spcPts val="6348"/>
              </a:lnSpc>
              <a:spcBef>
                <a:spcPts val="1868"/>
              </a:spcBef>
            </a:pPr>
            <a:r>
              <a:rPr sz="5622" spc="-18" dirty="0"/>
              <a:t>This</a:t>
            </a:r>
            <a:r>
              <a:rPr sz="5622" spc="-9" dirty="0"/>
              <a:t> </a:t>
            </a:r>
            <a:r>
              <a:rPr sz="5622" spc="-18" dirty="0"/>
              <a:t>case</a:t>
            </a:r>
            <a:r>
              <a:rPr sz="5622" dirty="0"/>
              <a:t> </a:t>
            </a:r>
            <a:r>
              <a:rPr sz="5622" spc="-18" dirty="0"/>
              <a:t>study</a:t>
            </a:r>
            <a:r>
              <a:rPr sz="5622" spc="-9" dirty="0"/>
              <a:t> </a:t>
            </a:r>
            <a:r>
              <a:rPr sz="5622" spc="-18" dirty="0"/>
              <a:t>develops</a:t>
            </a:r>
            <a:r>
              <a:rPr sz="5622" dirty="0"/>
              <a:t> </a:t>
            </a:r>
            <a:r>
              <a:rPr sz="5622" spc="-18" dirty="0"/>
              <a:t>a</a:t>
            </a:r>
            <a:r>
              <a:rPr sz="5622" dirty="0"/>
              <a:t> </a:t>
            </a:r>
            <a:r>
              <a:rPr sz="5622" spc="-18" dirty="0"/>
              <a:t>class</a:t>
            </a:r>
            <a:r>
              <a:rPr sz="5622" spc="-9" dirty="0"/>
              <a:t> </a:t>
            </a:r>
            <a:r>
              <a:rPr sz="5622" spc="-18" dirty="0"/>
              <a:t>that</a:t>
            </a:r>
            <a:r>
              <a:rPr sz="5622" dirty="0"/>
              <a:t> </a:t>
            </a:r>
            <a:r>
              <a:rPr sz="5622" spc="-18" dirty="0"/>
              <a:t>displays</a:t>
            </a:r>
            <a:r>
              <a:rPr sz="5622" dirty="0"/>
              <a:t> </a:t>
            </a:r>
            <a:r>
              <a:rPr sz="5622" spc="-18" dirty="0"/>
              <a:t>a</a:t>
            </a:r>
            <a:r>
              <a:rPr sz="5622" spc="-9" dirty="0"/>
              <a:t> </a:t>
            </a:r>
            <a:r>
              <a:rPr sz="5622" spc="-18" dirty="0"/>
              <a:t>clock</a:t>
            </a:r>
            <a:r>
              <a:rPr sz="5622" dirty="0"/>
              <a:t> </a:t>
            </a:r>
            <a:r>
              <a:rPr sz="5622" spc="-18" dirty="0"/>
              <a:t>on</a:t>
            </a:r>
            <a:r>
              <a:rPr sz="5622" spc="-9" dirty="0"/>
              <a:t> </a:t>
            </a:r>
            <a:r>
              <a:rPr sz="5622" spc="-18" dirty="0"/>
              <a:t>a </a:t>
            </a:r>
            <a:r>
              <a:rPr sz="5622" spc="-1378" dirty="0"/>
              <a:t> </a:t>
            </a:r>
            <a:r>
              <a:rPr sz="5622" spc="-18" dirty="0"/>
              <a:t>pane.</a:t>
            </a:r>
            <a:endParaRPr sz="5622"/>
          </a:p>
        </p:txBody>
      </p:sp>
      <p:grpSp>
        <p:nvGrpSpPr>
          <p:cNvPr id="3" name="object 3"/>
          <p:cNvGrpSpPr/>
          <p:nvPr/>
        </p:nvGrpSpPr>
        <p:grpSpPr>
          <a:xfrm>
            <a:off x="17414875" y="10711115"/>
            <a:ext cx="3657600" cy="1475247"/>
            <a:chOff x="8226535" y="5905989"/>
            <a:chExt cx="2016760" cy="813435"/>
          </a:xfrm>
        </p:grpSpPr>
        <p:pic>
          <p:nvPicPr>
            <p:cNvPr id="4" name="object 4"/>
            <p:cNvPicPr/>
            <p:nvPr/>
          </p:nvPicPr>
          <p:blipFill>
            <a:blip r:embed="rId2" cstate="print"/>
            <a:stretch>
              <a:fillRect/>
            </a:stretch>
          </p:blipFill>
          <p:spPr>
            <a:xfrm>
              <a:off x="8226535" y="5905989"/>
              <a:ext cx="2016760" cy="812988"/>
            </a:xfrm>
            <a:prstGeom prst="rect">
              <a:avLst/>
            </a:prstGeom>
          </p:spPr>
        </p:pic>
        <p:sp>
          <p:nvSpPr>
            <p:cNvPr id="5" name="object 5"/>
            <p:cNvSpPr/>
            <p:nvPr/>
          </p:nvSpPr>
          <p:spPr>
            <a:xfrm>
              <a:off x="8282556" y="5962057"/>
              <a:ext cx="1877060" cy="673100"/>
            </a:xfrm>
            <a:custGeom>
              <a:avLst/>
              <a:gdLst/>
              <a:ahLst/>
              <a:cxnLst/>
              <a:rect l="l" t="t" r="r" b="b"/>
              <a:pathLst>
                <a:path w="1877059" h="673100">
                  <a:moveTo>
                    <a:pt x="0" y="0"/>
                  </a:moveTo>
                  <a:lnTo>
                    <a:pt x="0" y="672817"/>
                  </a:lnTo>
                  <a:lnTo>
                    <a:pt x="1876706" y="672817"/>
                  </a:lnTo>
                  <a:lnTo>
                    <a:pt x="1876706" y="0"/>
                  </a:lnTo>
                  <a:lnTo>
                    <a:pt x="0" y="0"/>
                  </a:lnTo>
                  <a:close/>
                </a:path>
              </a:pathLst>
            </a:custGeom>
            <a:solidFill>
              <a:srgbClr val="00B050"/>
            </a:solidFill>
          </p:spPr>
          <p:txBody>
            <a:bodyPr wrap="square" lIns="0" tIns="0" rIns="0" bIns="0" rtlCol="0"/>
            <a:lstStyle/>
            <a:p>
              <a:endParaRPr sz="6529"/>
            </a:p>
          </p:txBody>
        </p:sp>
        <p:sp>
          <p:nvSpPr>
            <p:cNvPr id="6" name="object 6"/>
            <p:cNvSpPr/>
            <p:nvPr/>
          </p:nvSpPr>
          <p:spPr>
            <a:xfrm>
              <a:off x="8282556" y="5962057"/>
              <a:ext cx="1877060" cy="42545"/>
            </a:xfrm>
            <a:custGeom>
              <a:avLst/>
              <a:gdLst/>
              <a:ahLst/>
              <a:cxnLst/>
              <a:rect l="l" t="t" r="r" b="b"/>
              <a:pathLst>
                <a:path w="1877059" h="42545">
                  <a:moveTo>
                    <a:pt x="1876706" y="0"/>
                  </a:moveTo>
                  <a:lnTo>
                    <a:pt x="0" y="0"/>
                  </a:lnTo>
                  <a:lnTo>
                    <a:pt x="42015" y="42050"/>
                  </a:lnTo>
                  <a:lnTo>
                    <a:pt x="1834691" y="42050"/>
                  </a:lnTo>
                  <a:lnTo>
                    <a:pt x="1876706" y="0"/>
                  </a:lnTo>
                  <a:close/>
                </a:path>
              </a:pathLst>
            </a:custGeom>
            <a:solidFill>
              <a:srgbClr val="33C073"/>
            </a:solidFill>
          </p:spPr>
          <p:txBody>
            <a:bodyPr wrap="square" lIns="0" tIns="0" rIns="0" bIns="0" rtlCol="0"/>
            <a:lstStyle/>
            <a:p>
              <a:endParaRPr sz="6529"/>
            </a:p>
          </p:txBody>
        </p:sp>
        <p:sp>
          <p:nvSpPr>
            <p:cNvPr id="7" name="object 7"/>
            <p:cNvSpPr/>
            <p:nvPr/>
          </p:nvSpPr>
          <p:spPr>
            <a:xfrm>
              <a:off x="8282556" y="5962057"/>
              <a:ext cx="42545" cy="673100"/>
            </a:xfrm>
            <a:custGeom>
              <a:avLst/>
              <a:gdLst/>
              <a:ahLst/>
              <a:cxnLst/>
              <a:rect l="l" t="t" r="r" b="b"/>
              <a:pathLst>
                <a:path w="42545" h="673100">
                  <a:moveTo>
                    <a:pt x="0" y="0"/>
                  </a:moveTo>
                  <a:lnTo>
                    <a:pt x="0" y="672817"/>
                  </a:lnTo>
                  <a:lnTo>
                    <a:pt x="42015" y="630766"/>
                  </a:lnTo>
                  <a:lnTo>
                    <a:pt x="42015" y="42050"/>
                  </a:lnTo>
                  <a:lnTo>
                    <a:pt x="0" y="0"/>
                  </a:lnTo>
                  <a:close/>
                </a:path>
              </a:pathLst>
            </a:custGeom>
            <a:solidFill>
              <a:srgbClr val="66D096"/>
            </a:solidFill>
          </p:spPr>
          <p:txBody>
            <a:bodyPr wrap="square" lIns="0" tIns="0" rIns="0" bIns="0" rtlCol="0"/>
            <a:lstStyle/>
            <a:p>
              <a:endParaRPr sz="6529"/>
            </a:p>
          </p:txBody>
        </p:sp>
        <p:sp>
          <p:nvSpPr>
            <p:cNvPr id="8" name="object 8"/>
            <p:cNvSpPr/>
            <p:nvPr/>
          </p:nvSpPr>
          <p:spPr>
            <a:xfrm>
              <a:off x="10117248" y="5962057"/>
              <a:ext cx="42545" cy="673100"/>
            </a:xfrm>
            <a:custGeom>
              <a:avLst/>
              <a:gdLst/>
              <a:ahLst/>
              <a:cxnLst/>
              <a:rect l="l" t="t" r="r" b="b"/>
              <a:pathLst>
                <a:path w="42545" h="673100">
                  <a:moveTo>
                    <a:pt x="42015" y="0"/>
                  </a:moveTo>
                  <a:lnTo>
                    <a:pt x="0" y="42050"/>
                  </a:lnTo>
                  <a:lnTo>
                    <a:pt x="0" y="630766"/>
                  </a:lnTo>
                  <a:lnTo>
                    <a:pt x="42015" y="672817"/>
                  </a:lnTo>
                  <a:lnTo>
                    <a:pt x="42015" y="0"/>
                  </a:lnTo>
                  <a:close/>
                </a:path>
              </a:pathLst>
            </a:custGeom>
            <a:solidFill>
              <a:srgbClr val="006A30"/>
            </a:solidFill>
          </p:spPr>
          <p:txBody>
            <a:bodyPr wrap="square" lIns="0" tIns="0" rIns="0" bIns="0" rtlCol="0"/>
            <a:lstStyle/>
            <a:p>
              <a:endParaRPr sz="6529"/>
            </a:p>
          </p:txBody>
        </p:sp>
        <p:sp>
          <p:nvSpPr>
            <p:cNvPr id="9" name="object 9"/>
            <p:cNvSpPr/>
            <p:nvPr/>
          </p:nvSpPr>
          <p:spPr>
            <a:xfrm>
              <a:off x="8282556" y="6592824"/>
              <a:ext cx="1877060" cy="42545"/>
            </a:xfrm>
            <a:custGeom>
              <a:avLst/>
              <a:gdLst/>
              <a:ahLst/>
              <a:cxnLst/>
              <a:rect l="l" t="t" r="r" b="b"/>
              <a:pathLst>
                <a:path w="1877059" h="42545">
                  <a:moveTo>
                    <a:pt x="1834691" y="0"/>
                  </a:moveTo>
                  <a:lnTo>
                    <a:pt x="42015" y="0"/>
                  </a:lnTo>
                  <a:lnTo>
                    <a:pt x="0" y="42051"/>
                  </a:lnTo>
                  <a:lnTo>
                    <a:pt x="1876706" y="42051"/>
                  </a:lnTo>
                  <a:lnTo>
                    <a:pt x="1834691" y="0"/>
                  </a:lnTo>
                  <a:close/>
                </a:path>
              </a:pathLst>
            </a:custGeom>
            <a:solidFill>
              <a:srgbClr val="008D40"/>
            </a:solidFill>
          </p:spPr>
          <p:txBody>
            <a:bodyPr wrap="square" lIns="0" tIns="0" rIns="0" bIns="0" rtlCol="0"/>
            <a:lstStyle/>
            <a:p>
              <a:endParaRPr sz="6529"/>
            </a:p>
          </p:txBody>
        </p:sp>
      </p:grpSp>
      <p:sp>
        <p:nvSpPr>
          <p:cNvPr id="10" name="object 10"/>
          <p:cNvSpPr txBox="1"/>
          <p:nvPr/>
        </p:nvSpPr>
        <p:spPr>
          <a:xfrm>
            <a:off x="17592674" y="11088169"/>
            <a:ext cx="3252222" cy="575714"/>
          </a:xfrm>
          <a:prstGeom prst="rect">
            <a:avLst/>
          </a:prstGeom>
        </p:spPr>
        <p:txBody>
          <a:bodyPr vert="horz" wrap="square" lIns="0" tIns="31094" rIns="0" bIns="0" rtlCol="0">
            <a:spAutoFit/>
          </a:bodyPr>
          <a:lstStyle/>
          <a:p>
            <a:pPr marL="541269">
              <a:spcBef>
                <a:spcPts val="245"/>
              </a:spcBef>
            </a:pPr>
            <a:r>
              <a:rPr sz="3537" spc="27" dirty="0">
                <a:solidFill>
                  <a:srgbClr val="CBCBCB"/>
                </a:solidFill>
                <a:latin typeface="Book Antiqua"/>
                <a:cs typeface="Book Antiqua"/>
              </a:rPr>
              <a:t>ClockPane</a:t>
            </a:r>
            <a:endParaRPr sz="3537">
              <a:latin typeface="Book Antiqua"/>
              <a:cs typeface="Book Antiqua"/>
            </a:endParaRPr>
          </a:p>
        </p:txBody>
      </p:sp>
      <p:grpSp>
        <p:nvGrpSpPr>
          <p:cNvPr id="11" name="object 11"/>
          <p:cNvGrpSpPr/>
          <p:nvPr/>
        </p:nvGrpSpPr>
        <p:grpSpPr>
          <a:xfrm>
            <a:off x="19910425" y="9440047"/>
            <a:ext cx="937433" cy="1153941"/>
            <a:chOff x="9602554" y="5205137"/>
            <a:chExt cx="516890" cy="636270"/>
          </a:xfrm>
        </p:grpSpPr>
        <p:sp>
          <p:nvSpPr>
            <p:cNvPr id="12" name="object 12"/>
            <p:cNvSpPr/>
            <p:nvPr/>
          </p:nvSpPr>
          <p:spPr>
            <a:xfrm>
              <a:off x="9602554" y="5205137"/>
              <a:ext cx="516890" cy="636270"/>
            </a:xfrm>
            <a:custGeom>
              <a:avLst/>
              <a:gdLst/>
              <a:ahLst/>
              <a:cxnLst/>
              <a:rect l="l" t="t" r="r" b="b"/>
              <a:pathLst>
                <a:path w="516890" h="636270">
                  <a:moveTo>
                    <a:pt x="0" y="0"/>
                  </a:moveTo>
                  <a:lnTo>
                    <a:pt x="0" y="636022"/>
                  </a:lnTo>
                  <a:lnTo>
                    <a:pt x="516444" y="636022"/>
                  </a:lnTo>
                  <a:lnTo>
                    <a:pt x="516444" y="0"/>
                  </a:lnTo>
                  <a:lnTo>
                    <a:pt x="0" y="0"/>
                  </a:lnTo>
                  <a:close/>
                </a:path>
              </a:pathLst>
            </a:custGeom>
            <a:solidFill>
              <a:srgbClr val="92D050"/>
            </a:solidFill>
          </p:spPr>
          <p:txBody>
            <a:bodyPr wrap="square" lIns="0" tIns="0" rIns="0" bIns="0" rtlCol="0"/>
            <a:lstStyle/>
            <a:p>
              <a:endParaRPr sz="6529"/>
            </a:p>
          </p:txBody>
        </p:sp>
        <p:sp>
          <p:nvSpPr>
            <p:cNvPr id="13" name="object 13"/>
            <p:cNvSpPr/>
            <p:nvPr/>
          </p:nvSpPr>
          <p:spPr>
            <a:xfrm>
              <a:off x="9602554" y="5205137"/>
              <a:ext cx="516890" cy="32384"/>
            </a:xfrm>
            <a:custGeom>
              <a:avLst/>
              <a:gdLst/>
              <a:ahLst/>
              <a:cxnLst/>
              <a:rect l="l" t="t" r="r" b="b"/>
              <a:pathLst>
                <a:path w="516890" h="32385">
                  <a:moveTo>
                    <a:pt x="516444" y="0"/>
                  </a:moveTo>
                  <a:lnTo>
                    <a:pt x="0" y="0"/>
                  </a:lnTo>
                  <a:lnTo>
                    <a:pt x="32278" y="32304"/>
                  </a:lnTo>
                  <a:lnTo>
                    <a:pt x="484167" y="32304"/>
                  </a:lnTo>
                  <a:lnTo>
                    <a:pt x="516444" y="0"/>
                  </a:lnTo>
                  <a:close/>
                </a:path>
              </a:pathLst>
            </a:custGeom>
            <a:solidFill>
              <a:srgbClr val="A8D973"/>
            </a:solidFill>
          </p:spPr>
          <p:txBody>
            <a:bodyPr wrap="square" lIns="0" tIns="0" rIns="0" bIns="0" rtlCol="0"/>
            <a:lstStyle/>
            <a:p>
              <a:endParaRPr sz="6529"/>
            </a:p>
          </p:txBody>
        </p:sp>
        <p:sp>
          <p:nvSpPr>
            <p:cNvPr id="14" name="object 14"/>
            <p:cNvSpPr/>
            <p:nvPr/>
          </p:nvSpPr>
          <p:spPr>
            <a:xfrm>
              <a:off x="9602554" y="5205137"/>
              <a:ext cx="32384" cy="636270"/>
            </a:xfrm>
            <a:custGeom>
              <a:avLst/>
              <a:gdLst/>
              <a:ahLst/>
              <a:cxnLst/>
              <a:rect l="l" t="t" r="r" b="b"/>
              <a:pathLst>
                <a:path w="32384" h="636270">
                  <a:moveTo>
                    <a:pt x="0" y="0"/>
                  </a:moveTo>
                  <a:lnTo>
                    <a:pt x="0" y="636022"/>
                  </a:lnTo>
                  <a:lnTo>
                    <a:pt x="32278" y="603717"/>
                  </a:lnTo>
                  <a:lnTo>
                    <a:pt x="32278" y="32304"/>
                  </a:lnTo>
                  <a:lnTo>
                    <a:pt x="0" y="0"/>
                  </a:lnTo>
                  <a:close/>
                </a:path>
              </a:pathLst>
            </a:custGeom>
            <a:solidFill>
              <a:srgbClr val="BEE396"/>
            </a:solidFill>
          </p:spPr>
          <p:txBody>
            <a:bodyPr wrap="square" lIns="0" tIns="0" rIns="0" bIns="0" rtlCol="0"/>
            <a:lstStyle/>
            <a:p>
              <a:endParaRPr sz="6529"/>
            </a:p>
          </p:txBody>
        </p:sp>
        <p:sp>
          <p:nvSpPr>
            <p:cNvPr id="15" name="object 15"/>
            <p:cNvSpPr/>
            <p:nvPr/>
          </p:nvSpPr>
          <p:spPr>
            <a:xfrm>
              <a:off x="10086721" y="5205137"/>
              <a:ext cx="32384" cy="636270"/>
            </a:xfrm>
            <a:custGeom>
              <a:avLst/>
              <a:gdLst/>
              <a:ahLst/>
              <a:cxnLst/>
              <a:rect l="l" t="t" r="r" b="b"/>
              <a:pathLst>
                <a:path w="32384" h="636270">
                  <a:moveTo>
                    <a:pt x="32277" y="0"/>
                  </a:moveTo>
                  <a:lnTo>
                    <a:pt x="0" y="32304"/>
                  </a:lnTo>
                  <a:lnTo>
                    <a:pt x="0" y="603717"/>
                  </a:lnTo>
                  <a:lnTo>
                    <a:pt x="32277" y="636022"/>
                  </a:lnTo>
                  <a:lnTo>
                    <a:pt x="32277" y="0"/>
                  </a:lnTo>
                  <a:close/>
                </a:path>
              </a:pathLst>
            </a:custGeom>
            <a:solidFill>
              <a:srgbClr val="587D30"/>
            </a:solidFill>
          </p:spPr>
          <p:txBody>
            <a:bodyPr wrap="square" lIns="0" tIns="0" rIns="0" bIns="0" rtlCol="0"/>
            <a:lstStyle/>
            <a:p>
              <a:endParaRPr sz="6529"/>
            </a:p>
          </p:txBody>
        </p:sp>
        <p:sp>
          <p:nvSpPr>
            <p:cNvPr id="16" name="object 16"/>
            <p:cNvSpPr/>
            <p:nvPr/>
          </p:nvSpPr>
          <p:spPr>
            <a:xfrm>
              <a:off x="9602547" y="5361642"/>
              <a:ext cx="516890" cy="480059"/>
            </a:xfrm>
            <a:custGeom>
              <a:avLst/>
              <a:gdLst/>
              <a:ahLst/>
              <a:cxnLst/>
              <a:rect l="l" t="t" r="r" b="b"/>
              <a:pathLst>
                <a:path w="516890" h="480060">
                  <a:moveTo>
                    <a:pt x="379272" y="80759"/>
                  </a:moveTo>
                  <a:lnTo>
                    <a:pt x="298589" y="0"/>
                  </a:lnTo>
                  <a:lnTo>
                    <a:pt x="137198" y="0"/>
                  </a:lnTo>
                  <a:lnTo>
                    <a:pt x="137198" y="323049"/>
                  </a:lnTo>
                  <a:lnTo>
                    <a:pt x="379272" y="323049"/>
                  </a:lnTo>
                  <a:lnTo>
                    <a:pt x="379272" y="80759"/>
                  </a:lnTo>
                  <a:close/>
                </a:path>
                <a:path w="516890" h="480060">
                  <a:moveTo>
                    <a:pt x="516445" y="479526"/>
                  </a:moveTo>
                  <a:lnTo>
                    <a:pt x="484174" y="447217"/>
                  </a:lnTo>
                  <a:lnTo>
                    <a:pt x="32283" y="447217"/>
                  </a:lnTo>
                  <a:lnTo>
                    <a:pt x="0" y="479526"/>
                  </a:lnTo>
                  <a:lnTo>
                    <a:pt x="516445" y="479526"/>
                  </a:lnTo>
                  <a:close/>
                </a:path>
              </a:pathLst>
            </a:custGeom>
            <a:solidFill>
              <a:srgbClr val="75A640"/>
            </a:solidFill>
          </p:spPr>
          <p:txBody>
            <a:bodyPr wrap="square" lIns="0" tIns="0" rIns="0" bIns="0" rtlCol="0"/>
            <a:lstStyle/>
            <a:p>
              <a:endParaRPr sz="6529"/>
            </a:p>
          </p:txBody>
        </p:sp>
        <p:sp>
          <p:nvSpPr>
            <p:cNvPr id="17" name="object 17"/>
            <p:cNvSpPr/>
            <p:nvPr/>
          </p:nvSpPr>
          <p:spPr>
            <a:xfrm>
              <a:off x="9901136" y="5361635"/>
              <a:ext cx="81280" cy="81280"/>
            </a:xfrm>
            <a:custGeom>
              <a:avLst/>
              <a:gdLst/>
              <a:ahLst/>
              <a:cxnLst/>
              <a:rect l="l" t="t" r="r" b="b"/>
              <a:pathLst>
                <a:path w="81279" h="81279">
                  <a:moveTo>
                    <a:pt x="0" y="0"/>
                  </a:moveTo>
                  <a:lnTo>
                    <a:pt x="0" y="80763"/>
                  </a:lnTo>
                  <a:lnTo>
                    <a:pt x="80693" y="80763"/>
                  </a:lnTo>
                  <a:lnTo>
                    <a:pt x="0" y="0"/>
                  </a:lnTo>
                  <a:close/>
                </a:path>
              </a:pathLst>
            </a:custGeom>
            <a:solidFill>
              <a:srgbClr val="587D30"/>
            </a:solidFill>
          </p:spPr>
          <p:txBody>
            <a:bodyPr wrap="square" lIns="0" tIns="0" rIns="0" bIns="0" rtlCol="0"/>
            <a:lstStyle/>
            <a:p>
              <a:endParaRPr sz="6529"/>
            </a:p>
          </p:txBody>
        </p:sp>
      </p:grpSp>
      <p:sp>
        <p:nvSpPr>
          <p:cNvPr id="18" name="object 18"/>
          <p:cNvSpPr/>
          <p:nvPr/>
        </p:nvSpPr>
        <p:spPr>
          <a:xfrm>
            <a:off x="3646557" y="6204662"/>
            <a:ext cx="7061840" cy="5204249"/>
          </a:xfrm>
          <a:custGeom>
            <a:avLst/>
            <a:gdLst/>
            <a:ahLst/>
            <a:cxnLst/>
            <a:rect l="l" t="t" r="r" b="b"/>
            <a:pathLst>
              <a:path w="3893820" h="2869565">
                <a:moveTo>
                  <a:pt x="0" y="0"/>
                </a:moveTo>
                <a:lnTo>
                  <a:pt x="0" y="2869298"/>
                </a:lnTo>
                <a:lnTo>
                  <a:pt x="3893821" y="2869298"/>
                </a:lnTo>
                <a:lnTo>
                  <a:pt x="3893821" y="0"/>
                </a:lnTo>
                <a:lnTo>
                  <a:pt x="0" y="0"/>
                </a:lnTo>
                <a:close/>
              </a:path>
            </a:pathLst>
          </a:custGeom>
          <a:ln w="16489">
            <a:solidFill>
              <a:srgbClr val="000000"/>
            </a:solidFill>
          </a:ln>
        </p:spPr>
        <p:txBody>
          <a:bodyPr wrap="square" lIns="0" tIns="0" rIns="0" bIns="0" rtlCol="0"/>
          <a:lstStyle/>
          <a:p>
            <a:endParaRPr sz="6529"/>
          </a:p>
        </p:txBody>
      </p:sp>
      <p:sp>
        <p:nvSpPr>
          <p:cNvPr id="19" name="object 19"/>
          <p:cNvSpPr txBox="1"/>
          <p:nvPr/>
        </p:nvSpPr>
        <p:spPr>
          <a:xfrm>
            <a:off x="3646557" y="6204662"/>
            <a:ext cx="7061840" cy="546506"/>
          </a:xfrm>
          <a:prstGeom prst="rect">
            <a:avLst/>
          </a:prstGeom>
          <a:ln w="16489">
            <a:solidFill>
              <a:srgbClr val="000000"/>
            </a:solidFill>
          </a:ln>
        </p:spPr>
        <p:txBody>
          <a:bodyPr vert="horz" wrap="square" lIns="0" tIns="43762" rIns="0" bIns="0" rtlCol="0">
            <a:spAutoFit/>
          </a:bodyPr>
          <a:lstStyle/>
          <a:p>
            <a:pPr marL="78311" algn="ctr">
              <a:spcBef>
                <a:spcPts val="345"/>
              </a:spcBef>
            </a:pPr>
            <a:r>
              <a:rPr sz="3264" b="1" spc="-9" dirty="0">
                <a:latin typeface="Times New Roman"/>
                <a:cs typeface="Times New Roman"/>
              </a:rPr>
              <a:t>ClockPane</a:t>
            </a:r>
            <a:endParaRPr sz="3264">
              <a:latin typeface="Times New Roman"/>
              <a:cs typeface="Times New Roman"/>
            </a:endParaRPr>
          </a:p>
        </p:txBody>
      </p:sp>
      <p:sp>
        <p:nvSpPr>
          <p:cNvPr id="20" name="object 20"/>
          <p:cNvSpPr txBox="1"/>
          <p:nvPr/>
        </p:nvSpPr>
        <p:spPr>
          <a:xfrm>
            <a:off x="3661510" y="7051912"/>
            <a:ext cx="7033049" cy="1342086"/>
          </a:xfrm>
          <a:prstGeom prst="rect">
            <a:avLst/>
          </a:prstGeom>
        </p:spPr>
        <p:txBody>
          <a:bodyPr vert="horz" wrap="square" lIns="0" tIns="82918" rIns="0" bIns="0" rtlCol="0">
            <a:spAutoFit/>
          </a:bodyPr>
          <a:lstStyle/>
          <a:p>
            <a:pPr marL="84069">
              <a:spcBef>
                <a:spcPts val="653"/>
              </a:spcBef>
            </a:pPr>
            <a:r>
              <a:rPr sz="2448" dirty="0">
                <a:latin typeface="Courier New"/>
                <a:cs typeface="Courier New"/>
              </a:rPr>
              <a:t>-hour:</a:t>
            </a:r>
            <a:r>
              <a:rPr sz="2448" spc="-127" dirty="0">
                <a:latin typeface="Courier New"/>
                <a:cs typeface="Courier New"/>
              </a:rPr>
              <a:t> </a:t>
            </a:r>
            <a:r>
              <a:rPr sz="2448" dirty="0">
                <a:latin typeface="Courier New"/>
                <a:cs typeface="Courier New"/>
              </a:rPr>
              <a:t>int</a:t>
            </a:r>
            <a:endParaRPr sz="2448">
              <a:latin typeface="Courier New"/>
              <a:cs typeface="Courier New"/>
            </a:endParaRPr>
          </a:p>
          <a:p>
            <a:pPr marL="84069">
              <a:spcBef>
                <a:spcPts val="472"/>
              </a:spcBef>
            </a:pPr>
            <a:r>
              <a:rPr sz="2448" dirty="0">
                <a:latin typeface="Courier New"/>
                <a:cs typeface="Courier New"/>
              </a:rPr>
              <a:t>-minute:</a:t>
            </a:r>
            <a:r>
              <a:rPr sz="2448" spc="-190" dirty="0">
                <a:latin typeface="Courier New"/>
                <a:cs typeface="Courier New"/>
              </a:rPr>
              <a:t> </a:t>
            </a:r>
            <a:r>
              <a:rPr sz="2448" dirty="0">
                <a:latin typeface="Courier New"/>
                <a:cs typeface="Courier New"/>
              </a:rPr>
              <a:t>int</a:t>
            </a:r>
            <a:endParaRPr sz="2448">
              <a:latin typeface="Courier New"/>
              <a:cs typeface="Courier New"/>
            </a:endParaRPr>
          </a:p>
          <a:p>
            <a:pPr marL="84069">
              <a:spcBef>
                <a:spcPts val="517"/>
              </a:spcBef>
            </a:pPr>
            <a:r>
              <a:rPr sz="2448" dirty="0">
                <a:latin typeface="Courier New"/>
                <a:cs typeface="Courier New"/>
              </a:rPr>
              <a:t>-second:</a:t>
            </a:r>
            <a:r>
              <a:rPr sz="2448" spc="-190" dirty="0">
                <a:latin typeface="Courier New"/>
                <a:cs typeface="Courier New"/>
              </a:rPr>
              <a:t> </a:t>
            </a:r>
            <a:r>
              <a:rPr sz="2448" dirty="0">
                <a:latin typeface="Courier New"/>
                <a:cs typeface="Courier New"/>
              </a:rPr>
              <a:t>int</a:t>
            </a:r>
            <a:endParaRPr sz="2448">
              <a:latin typeface="Courier New"/>
              <a:cs typeface="Courier New"/>
            </a:endParaRPr>
          </a:p>
        </p:txBody>
      </p:sp>
      <p:sp>
        <p:nvSpPr>
          <p:cNvPr id="21" name="object 21"/>
          <p:cNvSpPr txBox="1"/>
          <p:nvPr/>
        </p:nvSpPr>
        <p:spPr>
          <a:xfrm>
            <a:off x="3661510" y="8726687"/>
            <a:ext cx="7033049" cy="2531355"/>
          </a:xfrm>
          <a:prstGeom prst="rect">
            <a:avLst/>
          </a:prstGeom>
        </p:spPr>
        <p:txBody>
          <a:bodyPr vert="horz" wrap="square" lIns="0" tIns="87524" rIns="0" bIns="0" rtlCol="0">
            <a:spAutoFit/>
          </a:bodyPr>
          <a:lstStyle/>
          <a:p>
            <a:pPr marL="84069">
              <a:spcBef>
                <a:spcPts val="689"/>
              </a:spcBef>
            </a:pPr>
            <a:r>
              <a:rPr sz="2448" spc="-9" dirty="0">
                <a:latin typeface="Courier New"/>
                <a:cs typeface="Courier New"/>
              </a:rPr>
              <a:t>+ClockPane()</a:t>
            </a:r>
            <a:endParaRPr sz="2448">
              <a:latin typeface="Courier New"/>
              <a:cs typeface="Courier New"/>
            </a:endParaRPr>
          </a:p>
          <a:p>
            <a:pPr marL="458349" marR="570060" indent="-374282">
              <a:lnSpc>
                <a:spcPts val="2430"/>
              </a:lnSpc>
              <a:spcBef>
                <a:spcPts val="1025"/>
              </a:spcBef>
            </a:pPr>
            <a:r>
              <a:rPr sz="2448" spc="-9" dirty="0">
                <a:latin typeface="Courier New"/>
                <a:cs typeface="Courier New"/>
              </a:rPr>
              <a:t>+ClockPane(hour: </a:t>
            </a:r>
            <a:r>
              <a:rPr sz="2448" dirty="0">
                <a:latin typeface="Courier New"/>
                <a:cs typeface="Courier New"/>
              </a:rPr>
              <a:t>int, </a:t>
            </a:r>
            <a:r>
              <a:rPr sz="2448" spc="-9" dirty="0">
                <a:latin typeface="Courier New"/>
                <a:cs typeface="Courier New"/>
              </a:rPr>
              <a:t>minute: </a:t>
            </a:r>
            <a:r>
              <a:rPr sz="2448" dirty="0">
                <a:latin typeface="Courier New"/>
                <a:cs typeface="Courier New"/>
              </a:rPr>
              <a:t>int, </a:t>
            </a:r>
            <a:r>
              <a:rPr sz="2448" spc="-1451" dirty="0">
                <a:latin typeface="Courier New"/>
                <a:cs typeface="Courier New"/>
              </a:rPr>
              <a:t> </a:t>
            </a:r>
            <a:r>
              <a:rPr sz="2448" dirty="0">
                <a:latin typeface="Courier New"/>
                <a:cs typeface="Courier New"/>
              </a:rPr>
              <a:t>second:</a:t>
            </a:r>
            <a:r>
              <a:rPr sz="2448" spc="-27" dirty="0">
                <a:latin typeface="Courier New"/>
                <a:cs typeface="Courier New"/>
              </a:rPr>
              <a:t> </a:t>
            </a:r>
            <a:r>
              <a:rPr sz="2448" spc="-9" dirty="0">
                <a:latin typeface="Courier New"/>
                <a:cs typeface="Courier New"/>
              </a:rPr>
              <a:t>int)</a:t>
            </a:r>
            <a:endParaRPr sz="2448">
              <a:latin typeface="Courier New"/>
              <a:cs typeface="Courier New"/>
            </a:endParaRPr>
          </a:p>
          <a:p>
            <a:pPr marL="84069">
              <a:spcBef>
                <a:spcPts val="517"/>
              </a:spcBef>
            </a:pPr>
            <a:r>
              <a:rPr sz="2448" spc="-9" dirty="0">
                <a:latin typeface="Courier New"/>
                <a:cs typeface="Courier New"/>
              </a:rPr>
              <a:t>+setCurrentTime():</a:t>
            </a:r>
            <a:r>
              <a:rPr sz="2448" spc="-45" dirty="0">
                <a:latin typeface="Courier New"/>
                <a:cs typeface="Courier New"/>
              </a:rPr>
              <a:t> </a:t>
            </a:r>
            <a:r>
              <a:rPr sz="2448" dirty="0">
                <a:latin typeface="Courier New"/>
                <a:cs typeface="Courier New"/>
              </a:rPr>
              <a:t>void</a:t>
            </a:r>
            <a:endParaRPr sz="2448">
              <a:latin typeface="Courier New"/>
              <a:cs typeface="Courier New"/>
            </a:endParaRPr>
          </a:p>
          <a:p>
            <a:pPr marL="84069">
              <a:spcBef>
                <a:spcPts val="481"/>
              </a:spcBef>
            </a:pPr>
            <a:r>
              <a:rPr sz="2448" spc="-9" dirty="0">
                <a:latin typeface="Courier New"/>
                <a:cs typeface="Courier New"/>
              </a:rPr>
              <a:t>+setWidth(width:</a:t>
            </a:r>
            <a:r>
              <a:rPr sz="2448" spc="-36" dirty="0">
                <a:latin typeface="Courier New"/>
                <a:cs typeface="Courier New"/>
              </a:rPr>
              <a:t> </a:t>
            </a:r>
            <a:r>
              <a:rPr sz="2448" dirty="0">
                <a:latin typeface="Courier New"/>
                <a:cs typeface="Courier New"/>
              </a:rPr>
              <a:t>double):</a:t>
            </a:r>
            <a:r>
              <a:rPr sz="2448" spc="-27" dirty="0">
                <a:latin typeface="Courier New"/>
                <a:cs typeface="Courier New"/>
              </a:rPr>
              <a:t> </a:t>
            </a:r>
            <a:r>
              <a:rPr sz="2448" dirty="0">
                <a:latin typeface="Courier New"/>
                <a:cs typeface="Courier New"/>
              </a:rPr>
              <a:t>void</a:t>
            </a:r>
            <a:endParaRPr sz="2448">
              <a:latin typeface="Courier New"/>
              <a:cs typeface="Courier New"/>
            </a:endParaRPr>
          </a:p>
          <a:p>
            <a:pPr marL="84069">
              <a:spcBef>
                <a:spcPts val="515"/>
              </a:spcBef>
            </a:pPr>
            <a:r>
              <a:rPr sz="2448" spc="-9" dirty="0">
                <a:latin typeface="Courier New"/>
                <a:cs typeface="Courier New"/>
              </a:rPr>
              <a:t>+setHeightTime(height:</a:t>
            </a:r>
            <a:r>
              <a:rPr sz="2448" spc="-27" dirty="0">
                <a:latin typeface="Courier New"/>
                <a:cs typeface="Courier New"/>
              </a:rPr>
              <a:t> </a:t>
            </a:r>
            <a:r>
              <a:rPr sz="2448" dirty="0">
                <a:latin typeface="Courier New"/>
                <a:cs typeface="Courier New"/>
              </a:rPr>
              <a:t>double):</a:t>
            </a:r>
            <a:r>
              <a:rPr sz="2448" spc="-18" dirty="0">
                <a:latin typeface="Courier New"/>
                <a:cs typeface="Courier New"/>
              </a:rPr>
              <a:t> </a:t>
            </a:r>
            <a:r>
              <a:rPr sz="2448" dirty="0">
                <a:latin typeface="Courier New"/>
                <a:cs typeface="Courier New"/>
              </a:rPr>
              <a:t>void</a:t>
            </a:r>
            <a:endParaRPr sz="2448">
              <a:latin typeface="Courier New"/>
              <a:cs typeface="Courier New"/>
            </a:endParaRPr>
          </a:p>
        </p:txBody>
      </p:sp>
      <p:sp>
        <p:nvSpPr>
          <p:cNvPr id="22" name="object 22"/>
          <p:cNvSpPr/>
          <p:nvPr/>
        </p:nvSpPr>
        <p:spPr>
          <a:xfrm>
            <a:off x="3566820" y="6777872"/>
            <a:ext cx="7136696" cy="1939357"/>
          </a:xfrm>
          <a:custGeom>
            <a:avLst/>
            <a:gdLst/>
            <a:ahLst/>
            <a:cxnLst/>
            <a:rect l="l" t="t" r="r" b="b"/>
            <a:pathLst>
              <a:path w="3935095" h="1069339">
                <a:moveTo>
                  <a:pt x="49462" y="0"/>
                </a:moveTo>
                <a:lnTo>
                  <a:pt x="3935040" y="0"/>
                </a:lnTo>
              </a:path>
              <a:path w="3935095" h="1069339">
                <a:moveTo>
                  <a:pt x="0" y="1066367"/>
                </a:moveTo>
                <a:lnTo>
                  <a:pt x="3893821" y="1069116"/>
                </a:lnTo>
              </a:path>
            </a:pathLst>
          </a:custGeom>
          <a:ln w="16488">
            <a:solidFill>
              <a:srgbClr val="000000"/>
            </a:solidFill>
          </a:ln>
        </p:spPr>
        <p:txBody>
          <a:bodyPr wrap="square" lIns="0" tIns="0" rIns="0" bIns="0" rtlCol="0"/>
          <a:lstStyle/>
          <a:p>
            <a:endParaRPr sz="6529"/>
          </a:p>
        </p:txBody>
      </p:sp>
      <p:sp>
        <p:nvSpPr>
          <p:cNvPr id="23" name="object 23"/>
          <p:cNvSpPr txBox="1"/>
          <p:nvPr/>
        </p:nvSpPr>
        <p:spPr>
          <a:xfrm>
            <a:off x="3626623" y="4789078"/>
            <a:ext cx="7072205" cy="409792"/>
          </a:xfrm>
          <a:prstGeom prst="rect">
            <a:avLst/>
          </a:prstGeom>
          <a:ln w="16490">
            <a:solidFill>
              <a:srgbClr val="000000"/>
            </a:solidFill>
          </a:ln>
        </p:spPr>
        <p:txBody>
          <a:bodyPr vert="horz" wrap="square" lIns="0" tIns="0" rIns="0" bIns="0" rtlCol="0">
            <a:spAutoFit/>
          </a:bodyPr>
          <a:lstStyle/>
          <a:p>
            <a:pPr marL="737047">
              <a:lnSpc>
                <a:spcPts val="3092"/>
              </a:lnSpc>
            </a:pPr>
            <a:r>
              <a:rPr sz="2902" spc="9" dirty="0">
                <a:latin typeface="Courier New"/>
                <a:cs typeface="Courier New"/>
              </a:rPr>
              <a:t>javafx.scene.layout.Panel</a:t>
            </a:r>
            <a:endParaRPr sz="2902">
              <a:latin typeface="Courier New"/>
              <a:cs typeface="Courier New"/>
            </a:endParaRPr>
          </a:p>
        </p:txBody>
      </p:sp>
      <p:grpSp>
        <p:nvGrpSpPr>
          <p:cNvPr id="24" name="object 24"/>
          <p:cNvGrpSpPr/>
          <p:nvPr/>
        </p:nvGrpSpPr>
        <p:grpSpPr>
          <a:xfrm>
            <a:off x="6811178" y="5342352"/>
            <a:ext cx="2011910" cy="2226115"/>
            <a:chOff x="2379774" y="2945713"/>
            <a:chExt cx="1109345" cy="1227455"/>
          </a:xfrm>
        </p:grpSpPr>
        <p:sp>
          <p:nvSpPr>
            <p:cNvPr id="25" name="object 25"/>
            <p:cNvSpPr/>
            <p:nvPr/>
          </p:nvSpPr>
          <p:spPr>
            <a:xfrm>
              <a:off x="2388019" y="2953958"/>
              <a:ext cx="330200" cy="459105"/>
            </a:xfrm>
            <a:custGeom>
              <a:avLst/>
              <a:gdLst/>
              <a:ahLst/>
              <a:cxnLst/>
              <a:rect l="l" t="t" r="r" b="b"/>
              <a:pathLst>
                <a:path w="330200" h="459104">
                  <a:moveTo>
                    <a:pt x="164875" y="0"/>
                  </a:moveTo>
                  <a:lnTo>
                    <a:pt x="0" y="164902"/>
                  </a:lnTo>
                  <a:lnTo>
                    <a:pt x="329751" y="164902"/>
                  </a:lnTo>
                  <a:lnTo>
                    <a:pt x="164875" y="0"/>
                  </a:lnTo>
                  <a:close/>
                </a:path>
                <a:path w="330200" h="459104">
                  <a:moveTo>
                    <a:pt x="164875" y="164902"/>
                  </a:moveTo>
                  <a:lnTo>
                    <a:pt x="164875" y="458977"/>
                  </a:lnTo>
                </a:path>
              </a:pathLst>
            </a:custGeom>
            <a:ln w="16488">
              <a:solidFill>
                <a:srgbClr val="FF0000"/>
              </a:solidFill>
            </a:ln>
          </p:spPr>
          <p:txBody>
            <a:bodyPr wrap="square" lIns="0" tIns="0" rIns="0" bIns="0" rtlCol="0"/>
            <a:lstStyle/>
            <a:p>
              <a:endParaRPr sz="6529"/>
            </a:p>
          </p:txBody>
        </p:sp>
        <p:sp>
          <p:nvSpPr>
            <p:cNvPr id="26" name="object 26"/>
            <p:cNvSpPr/>
            <p:nvPr/>
          </p:nvSpPr>
          <p:spPr>
            <a:xfrm>
              <a:off x="3333308" y="4047809"/>
              <a:ext cx="154305" cy="123825"/>
            </a:xfrm>
            <a:custGeom>
              <a:avLst/>
              <a:gdLst/>
              <a:ahLst/>
              <a:cxnLst/>
              <a:rect l="l" t="t" r="r" b="b"/>
              <a:pathLst>
                <a:path w="154304" h="123825">
                  <a:moveTo>
                    <a:pt x="82437" y="82451"/>
                  </a:moveTo>
                  <a:lnTo>
                    <a:pt x="153884" y="123676"/>
                  </a:lnTo>
                  <a:lnTo>
                    <a:pt x="0" y="120928"/>
                  </a:lnTo>
                  <a:lnTo>
                    <a:pt x="93429" y="0"/>
                  </a:lnTo>
                  <a:lnTo>
                    <a:pt x="82437" y="82451"/>
                  </a:lnTo>
                  <a:close/>
                </a:path>
              </a:pathLst>
            </a:custGeom>
            <a:ln w="3175">
              <a:solidFill>
                <a:srgbClr val="FF0000"/>
              </a:solidFill>
            </a:ln>
          </p:spPr>
          <p:txBody>
            <a:bodyPr wrap="square" lIns="0" tIns="0" rIns="0" bIns="0" rtlCol="0"/>
            <a:lstStyle/>
            <a:p>
              <a:endParaRPr sz="6529"/>
            </a:p>
          </p:txBody>
        </p:sp>
      </p:grpSp>
      <p:sp>
        <p:nvSpPr>
          <p:cNvPr id="27" name="object 27"/>
          <p:cNvSpPr txBox="1"/>
          <p:nvPr/>
        </p:nvSpPr>
        <p:spPr>
          <a:xfrm>
            <a:off x="11592393" y="4875704"/>
            <a:ext cx="5971239" cy="1196420"/>
          </a:xfrm>
          <a:prstGeom prst="rect">
            <a:avLst/>
          </a:prstGeom>
        </p:spPr>
        <p:txBody>
          <a:bodyPr vert="horz" wrap="square" lIns="0" tIns="42611" rIns="0" bIns="0" rtlCol="0">
            <a:spAutoFit/>
          </a:bodyPr>
          <a:lstStyle/>
          <a:p>
            <a:pPr marL="23033" marR="9213">
              <a:lnSpc>
                <a:spcPct val="95100"/>
              </a:lnSpc>
              <a:spcBef>
                <a:spcPts val="336"/>
              </a:spcBef>
            </a:pPr>
            <a:r>
              <a:rPr sz="2630" spc="-45" dirty="0">
                <a:latin typeface="Times New Roman"/>
                <a:cs typeface="Times New Roman"/>
              </a:rPr>
              <a:t>T</a:t>
            </a:r>
            <a:r>
              <a:rPr sz="2630" spc="9" dirty="0">
                <a:latin typeface="Times New Roman"/>
                <a:cs typeface="Times New Roman"/>
              </a:rPr>
              <a:t>h</a:t>
            </a:r>
            <a:r>
              <a:rPr sz="2630" spc="-9" dirty="0">
                <a:latin typeface="Times New Roman"/>
                <a:cs typeface="Times New Roman"/>
              </a:rPr>
              <a:t>e</a:t>
            </a:r>
            <a:r>
              <a:rPr sz="2630" spc="-27" dirty="0">
                <a:latin typeface="Times New Roman"/>
                <a:cs typeface="Times New Roman"/>
              </a:rPr>
              <a:t> </a:t>
            </a:r>
            <a:r>
              <a:rPr sz="2630" spc="-18" dirty="0">
                <a:latin typeface="Courier New"/>
                <a:cs typeface="Courier New"/>
              </a:rPr>
              <a:t>gette</a:t>
            </a:r>
            <a:r>
              <a:rPr sz="2630" spc="-9" dirty="0">
                <a:latin typeface="Courier New"/>
                <a:cs typeface="Courier New"/>
              </a:rPr>
              <a:t>r</a:t>
            </a:r>
            <a:r>
              <a:rPr sz="2630" spc="-923" dirty="0">
                <a:latin typeface="Courier New"/>
                <a:cs typeface="Courier New"/>
              </a:rPr>
              <a:t> </a:t>
            </a:r>
            <a:r>
              <a:rPr sz="2630" dirty="0">
                <a:latin typeface="Times New Roman"/>
                <a:cs typeface="Times New Roman"/>
              </a:rPr>
              <a:t>a</a:t>
            </a:r>
            <a:r>
              <a:rPr sz="2630" spc="-36" dirty="0">
                <a:latin typeface="Times New Roman"/>
                <a:cs typeface="Times New Roman"/>
              </a:rPr>
              <a:t>n</a:t>
            </a:r>
            <a:r>
              <a:rPr sz="2630" spc="-9" dirty="0">
                <a:latin typeface="Times New Roman"/>
                <a:cs typeface="Times New Roman"/>
              </a:rPr>
              <a:t>d</a:t>
            </a:r>
            <a:r>
              <a:rPr sz="2630" spc="27" dirty="0">
                <a:latin typeface="Times New Roman"/>
                <a:cs typeface="Times New Roman"/>
              </a:rPr>
              <a:t> </a:t>
            </a:r>
            <a:r>
              <a:rPr sz="2630" spc="-18" dirty="0">
                <a:latin typeface="Courier New"/>
                <a:cs typeface="Courier New"/>
              </a:rPr>
              <a:t>sette</a:t>
            </a:r>
            <a:r>
              <a:rPr sz="2630" spc="-9" dirty="0">
                <a:latin typeface="Courier New"/>
                <a:cs typeface="Courier New"/>
              </a:rPr>
              <a:t>r</a:t>
            </a:r>
            <a:r>
              <a:rPr sz="2630" spc="-961" dirty="0">
                <a:latin typeface="Courier New"/>
                <a:cs typeface="Courier New"/>
              </a:rPr>
              <a:t> </a:t>
            </a:r>
            <a:r>
              <a:rPr sz="2630" spc="-18" dirty="0">
                <a:latin typeface="Times New Roman"/>
                <a:cs typeface="Times New Roman"/>
              </a:rPr>
              <a:t>m</a:t>
            </a:r>
            <a:r>
              <a:rPr sz="2630" spc="-45" dirty="0">
                <a:latin typeface="Times New Roman"/>
                <a:cs typeface="Times New Roman"/>
              </a:rPr>
              <a:t>e</a:t>
            </a:r>
            <a:r>
              <a:rPr sz="2630" dirty="0">
                <a:latin typeface="Times New Roman"/>
                <a:cs typeface="Times New Roman"/>
              </a:rPr>
              <a:t>t</a:t>
            </a:r>
            <a:r>
              <a:rPr sz="2630" spc="9" dirty="0">
                <a:latin typeface="Times New Roman"/>
                <a:cs typeface="Times New Roman"/>
              </a:rPr>
              <a:t>h</a:t>
            </a:r>
            <a:r>
              <a:rPr sz="2630" spc="-36" dirty="0">
                <a:latin typeface="Times New Roman"/>
                <a:cs typeface="Times New Roman"/>
              </a:rPr>
              <a:t>o</a:t>
            </a:r>
            <a:r>
              <a:rPr sz="2630" spc="9" dirty="0">
                <a:latin typeface="Times New Roman"/>
                <a:cs typeface="Times New Roman"/>
              </a:rPr>
              <a:t>d</a:t>
            </a:r>
            <a:r>
              <a:rPr sz="2630" spc="-9" dirty="0">
                <a:latin typeface="Times New Roman"/>
                <a:cs typeface="Times New Roman"/>
              </a:rPr>
              <a:t>s</a:t>
            </a:r>
            <a:r>
              <a:rPr sz="2630" spc="-36" dirty="0">
                <a:latin typeface="Times New Roman"/>
                <a:cs typeface="Times New Roman"/>
              </a:rPr>
              <a:t> </a:t>
            </a:r>
            <a:r>
              <a:rPr sz="2630" spc="-63" dirty="0">
                <a:latin typeface="Times New Roman"/>
                <a:cs typeface="Times New Roman"/>
              </a:rPr>
              <a:t>f</a:t>
            </a:r>
            <a:r>
              <a:rPr sz="2630" spc="-36" dirty="0">
                <a:latin typeface="Times New Roman"/>
                <a:cs typeface="Times New Roman"/>
              </a:rPr>
              <a:t>o</a:t>
            </a:r>
            <a:r>
              <a:rPr sz="2630" spc="-9" dirty="0">
                <a:latin typeface="Times New Roman"/>
                <a:cs typeface="Times New Roman"/>
              </a:rPr>
              <a:t>r  these</a:t>
            </a:r>
            <a:r>
              <a:rPr sz="2630" spc="-18" dirty="0">
                <a:latin typeface="Times New Roman"/>
                <a:cs typeface="Times New Roman"/>
              </a:rPr>
              <a:t> </a:t>
            </a:r>
            <a:r>
              <a:rPr sz="2630" spc="-9" dirty="0">
                <a:latin typeface="Times New Roman"/>
                <a:cs typeface="Times New Roman"/>
              </a:rPr>
              <a:t>data </a:t>
            </a:r>
            <a:r>
              <a:rPr sz="2630" spc="-18" dirty="0">
                <a:latin typeface="Times New Roman"/>
                <a:cs typeface="Times New Roman"/>
              </a:rPr>
              <a:t>fields</a:t>
            </a:r>
            <a:r>
              <a:rPr sz="2630" spc="18" dirty="0">
                <a:latin typeface="Times New Roman"/>
                <a:cs typeface="Times New Roman"/>
              </a:rPr>
              <a:t> </a:t>
            </a:r>
            <a:r>
              <a:rPr sz="2630" spc="-9" dirty="0">
                <a:latin typeface="Times New Roman"/>
                <a:cs typeface="Times New Roman"/>
              </a:rPr>
              <a:t>are </a:t>
            </a:r>
            <a:r>
              <a:rPr sz="2630" spc="-18" dirty="0">
                <a:latin typeface="Times New Roman"/>
                <a:cs typeface="Times New Roman"/>
              </a:rPr>
              <a:t>provided</a:t>
            </a:r>
            <a:r>
              <a:rPr sz="2630" dirty="0">
                <a:latin typeface="Times New Roman"/>
                <a:cs typeface="Times New Roman"/>
              </a:rPr>
              <a:t> in </a:t>
            </a:r>
            <a:r>
              <a:rPr sz="2630" spc="-9" dirty="0">
                <a:latin typeface="Times New Roman"/>
                <a:cs typeface="Times New Roman"/>
              </a:rPr>
              <a:t>the</a:t>
            </a:r>
            <a:r>
              <a:rPr sz="2630" spc="-18" dirty="0">
                <a:latin typeface="Times New Roman"/>
                <a:cs typeface="Times New Roman"/>
              </a:rPr>
              <a:t> </a:t>
            </a:r>
            <a:r>
              <a:rPr sz="2630" spc="-9" dirty="0">
                <a:latin typeface="Times New Roman"/>
                <a:cs typeface="Times New Roman"/>
              </a:rPr>
              <a:t>class, </a:t>
            </a:r>
            <a:r>
              <a:rPr sz="2630" dirty="0">
                <a:latin typeface="Times New Roman"/>
                <a:cs typeface="Times New Roman"/>
              </a:rPr>
              <a:t> </a:t>
            </a:r>
            <a:r>
              <a:rPr sz="2630" spc="-9" dirty="0">
                <a:latin typeface="Times New Roman"/>
                <a:cs typeface="Times New Roman"/>
              </a:rPr>
              <a:t>but</a:t>
            </a:r>
            <a:r>
              <a:rPr sz="2630" spc="18" dirty="0">
                <a:latin typeface="Times New Roman"/>
                <a:cs typeface="Times New Roman"/>
              </a:rPr>
              <a:t> </a:t>
            </a:r>
            <a:r>
              <a:rPr sz="2630" spc="-18" dirty="0">
                <a:latin typeface="Times New Roman"/>
                <a:cs typeface="Times New Roman"/>
              </a:rPr>
              <a:t>omitted in</a:t>
            </a:r>
            <a:r>
              <a:rPr sz="2630" spc="-9" dirty="0">
                <a:latin typeface="Times New Roman"/>
                <a:cs typeface="Times New Roman"/>
              </a:rPr>
              <a:t> </a:t>
            </a:r>
            <a:r>
              <a:rPr sz="2630" dirty="0">
                <a:latin typeface="Times New Roman"/>
                <a:cs typeface="Times New Roman"/>
              </a:rPr>
              <a:t>the</a:t>
            </a:r>
            <a:r>
              <a:rPr sz="2630" spc="-27" dirty="0">
                <a:latin typeface="Times New Roman"/>
                <a:cs typeface="Times New Roman"/>
              </a:rPr>
              <a:t> </a:t>
            </a:r>
            <a:r>
              <a:rPr sz="2630" spc="-18" dirty="0">
                <a:latin typeface="Times New Roman"/>
                <a:cs typeface="Times New Roman"/>
              </a:rPr>
              <a:t>UML</a:t>
            </a:r>
            <a:r>
              <a:rPr sz="2630" spc="-63" dirty="0">
                <a:latin typeface="Times New Roman"/>
                <a:cs typeface="Times New Roman"/>
              </a:rPr>
              <a:t> </a:t>
            </a:r>
            <a:r>
              <a:rPr sz="2630" spc="-9" dirty="0">
                <a:latin typeface="Times New Roman"/>
                <a:cs typeface="Times New Roman"/>
              </a:rPr>
              <a:t>diagram</a:t>
            </a:r>
            <a:r>
              <a:rPr sz="2630" dirty="0">
                <a:latin typeface="Times New Roman"/>
                <a:cs typeface="Times New Roman"/>
              </a:rPr>
              <a:t> </a:t>
            </a:r>
            <a:r>
              <a:rPr sz="2630" spc="-18" dirty="0">
                <a:latin typeface="Times New Roman"/>
                <a:cs typeface="Times New Roman"/>
              </a:rPr>
              <a:t>for</a:t>
            </a:r>
            <a:r>
              <a:rPr sz="2630" dirty="0">
                <a:latin typeface="Times New Roman"/>
                <a:cs typeface="Times New Roman"/>
              </a:rPr>
              <a:t> </a:t>
            </a:r>
            <a:r>
              <a:rPr sz="2630" spc="-18" dirty="0">
                <a:latin typeface="Times New Roman"/>
                <a:cs typeface="Times New Roman"/>
              </a:rPr>
              <a:t>brevity.</a:t>
            </a:r>
            <a:endParaRPr sz="2630">
              <a:latin typeface="Times New Roman"/>
              <a:cs typeface="Times New Roman"/>
            </a:endParaRPr>
          </a:p>
        </p:txBody>
      </p:sp>
      <p:grpSp>
        <p:nvGrpSpPr>
          <p:cNvPr id="28" name="object 28"/>
          <p:cNvGrpSpPr/>
          <p:nvPr/>
        </p:nvGrpSpPr>
        <p:grpSpPr>
          <a:xfrm>
            <a:off x="8540511" y="6057619"/>
            <a:ext cx="3078326" cy="1508645"/>
            <a:chOff x="3333309" y="3340104"/>
            <a:chExt cx="1697355" cy="831850"/>
          </a:xfrm>
        </p:grpSpPr>
        <p:sp>
          <p:nvSpPr>
            <p:cNvPr id="29" name="object 29"/>
            <p:cNvSpPr/>
            <p:nvPr/>
          </p:nvSpPr>
          <p:spPr>
            <a:xfrm>
              <a:off x="3333309" y="3341479"/>
              <a:ext cx="1696085" cy="830580"/>
            </a:xfrm>
            <a:custGeom>
              <a:avLst/>
              <a:gdLst/>
              <a:ahLst/>
              <a:cxnLst/>
              <a:rect l="l" t="t" r="r" b="b"/>
              <a:pathLst>
                <a:path w="1696085" h="830579">
                  <a:moveTo>
                    <a:pt x="93428" y="706332"/>
                  </a:moveTo>
                  <a:lnTo>
                    <a:pt x="0" y="827260"/>
                  </a:lnTo>
                  <a:lnTo>
                    <a:pt x="153883" y="830008"/>
                  </a:lnTo>
                  <a:lnTo>
                    <a:pt x="101489" y="799776"/>
                  </a:lnTo>
                  <a:lnTo>
                    <a:pt x="79688" y="799776"/>
                  </a:lnTo>
                  <a:lnTo>
                    <a:pt x="74194" y="797027"/>
                  </a:lnTo>
                  <a:lnTo>
                    <a:pt x="71445" y="794279"/>
                  </a:lnTo>
                  <a:lnTo>
                    <a:pt x="71445" y="786034"/>
                  </a:lnTo>
                  <a:lnTo>
                    <a:pt x="74194" y="780538"/>
                  </a:lnTo>
                  <a:lnTo>
                    <a:pt x="76941" y="777788"/>
                  </a:lnTo>
                  <a:lnTo>
                    <a:pt x="84385" y="774174"/>
                  </a:lnTo>
                  <a:lnTo>
                    <a:pt x="93428" y="706332"/>
                  </a:lnTo>
                  <a:close/>
                </a:path>
                <a:path w="1696085" h="830579">
                  <a:moveTo>
                    <a:pt x="84385" y="774174"/>
                  </a:moveTo>
                  <a:lnTo>
                    <a:pt x="76941" y="777788"/>
                  </a:lnTo>
                  <a:lnTo>
                    <a:pt x="74194" y="780538"/>
                  </a:lnTo>
                  <a:lnTo>
                    <a:pt x="71445" y="786034"/>
                  </a:lnTo>
                  <a:lnTo>
                    <a:pt x="71445" y="794279"/>
                  </a:lnTo>
                  <a:lnTo>
                    <a:pt x="74194" y="797027"/>
                  </a:lnTo>
                  <a:lnTo>
                    <a:pt x="79688" y="799776"/>
                  </a:lnTo>
                  <a:lnTo>
                    <a:pt x="87933" y="799776"/>
                  </a:lnTo>
                  <a:lnTo>
                    <a:pt x="95289" y="796198"/>
                  </a:lnTo>
                  <a:lnTo>
                    <a:pt x="82438" y="788783"/>
                  </a:lnTo>
                  <a:lnTo>
                    <a:pt x="84385" y="774174"/>
                  </a:lnTo>
                  <a:close/>
                </a:path>
                <a:path w="1696085" h="830579">
                  <a:moveTo>
                    <a:pt x="95289" y="796198"/>
                  </a:moveTo>
                  <a:lnTo>
                    <a:pt x="87933" y="799776"/>
                  </a:lnTo>
                  <a:lnTo>
                    <a:pt x="101489" y="799776"/>
                  </a:lnTo>
                  <a:lnTo>
                    <a:pt x="95289" y="796198"/>
                  </a:lnTo>
                  <a:close/>
                </a:path>
                <a:path w="1696085" h="830579">
                  <a:moveTo>
                    <a:pt x="1687230" y="0"/>
                  </a:moveTo>
                  <a:lnTo>
                    <a:pt x="1678986" y="0"/>
                  </a:lnTo>
                  <a:lnTo>
                    <a:pt x="84385" y="774174"/>
                  </a:lnTo>
                  <a:lnTo>
                    <a:pt x="82438" y="788783"/>
                  </a:lnTo>
                  <a:lnTo>
                    <a:pt x="95289" y="796198"/>
                  </a:lnTo>
                  <a:lnTo>
                    <a:pt x="1687230" y="21987"/>
                  </a:lnTo>
                  <a:lnTo>
                    <a:pt x="1692725" y="19239"/>
                  </a:lnTo>
                  <a:lnTo>
                    <a:pt x="1695474" y="13742"/>
                  </a:lnTo>
                  <a:lnTo>
                    <a:pt x="1695474" y="10994"/>
                  </a:lnTo>
                  <a:lnTo>
                    <a:pt x="1692725" y="5497"/>
                  </a:lnTo>
                  <a:lnTo>
                    <a:pt x="1687230" y="0"/>
                  </a:lnTo>
                  <a:close/>
                </a:path>
              </a:pathLst>
            </a:custGeom>
            <a:solidFill>
              <a:srgbClr val="FF0000"/>
            </a:solidFill>
          </p:spPr>
          <p:txBody>
            <a:bodyPr wrap="square" lIns="0" tIns="0" rIns="0" bIns="0" rtlCol="0"/>
            <a:lstStyle/>
            <a:p>
              <a:endParaRPr sz="6529"/>
            </a:p>
          </p:txBody>
        </p:sp>
        <p:sp>
          <p:nvSpPr>
            <p:cNvPr id="30" name="object 30"/>
            <p:cNvSpPr/>
            <p:nvPr/>
          </p:nvSpPr>
          <p:spPr>
            <a:xfrm>
              <a:off x="3404754" y="3341478"/>
              <a:ext cx="1624330" cy="800100"/>
            </a:xfrm>
            <a:custGeom>
              <a:avLst/>
              <a:gdLst/>
              <a:ahLst/>
              <a:cxnLst/>
              <a:rect l="l" t="t" r="r" b="b"/>
              <a:pathLst>
                <a:path w="1624329" h="800100">
                  <a:moveTo>
                    <a:pt x="1615784" y="21986"/>
                  </a:moveTo>
                  <a:lnTo>
                    <a:pt x="16487" y="799775"/>
                  </a:lnTo>
                  <a:lnTo>
                    <a:pt x="10991" y="799775"/>
                  </a:lnTo>
                  <a:lnTo>
                    <a:pt x="8243" y="799775"/>
                  </a:lnTo>
                  <a:lnTo>
                    <a:pt x="2747" y="797027"/>
                  </a:lnTo>
                  <a:lnTo>
                    <a:pt x="0" y="794278"/>
                  </a:lnTo>
                  <a:lnTo>
                    <a:pt x="0" y="788782"/>
                  </a:lnTo>
                  <a:lnTo>
                    <a:pt x="0" y="786033"/>
                  </a:lnTo>
                  <a:lnTo>
                    <a:pt x="2747" y="780537"/>
                  </a:lnTo>
                  <a:lnTo>
                    <a:pt x="5495" y="777788"/>
                  </a:lnTo>
                  <a:lnTo>
                    <a:pt x="1607540" y="0"/>
                  </a:lnTo>
                  <a:lnTo>
                    <a:pt x="1610288" y="0"/>
                  </a:lnTo>
                  <a:lnTo>
                    <a:pt x="1615784" y="0"/>
                  </a:lnTo>
                  <a:lnTo>
                    <a:pt x="1618532" y="2748"/>
                  </a:lnTo>
                  <a:lnTo>
                    <a:pt x="1621280" y="5496"/>
                  </a:lnTo>
                  <a:lnTo>
                    <a:pt x="1624028" y="10993"/>
                  </a:lnTo>
                  <a:lnTo>
                    <a:pt x="1624028" y="13741"/>
                  </a:lnTo>
                  <a:lnTo>
                    <a:pt x="1621280" y="19238"/>
                  </a:lnTo>
                  <a:lnTo>
                    <a:pt x="1615784" y="21986"/>
                  </a:lnTo>
                  <a:close/>
                </a:path>
              </a:pathLst>
            </a:custGeom>
            <a:ln w="3175">
              <a:solidFill>
                <a:srgbClr val="FF0000"/>
              </a:solidFill>
            </a:ln>
          </p:spPr>
          <p:txBody>
            <a:bodyPr wrap="square" lIns="0" tIns="0" rIns="0" bIns="0" rtlCol="0"/>
            <a:lstStyle/>
            <a:p>
              <a:endParaRPr sz="6529"/>
            </a:p>
          </p:txBody>
        </p:sp>
      </p:grpSp>
      <p:grpSp>
        <p:nvGrpSpPr>
          <p:cNvPr id="31" name="object 31"/>
          <p:cNvGrpSpPr/>
          <p:nvPr/>
        </p:nvGrpSpPr>
        <p:grpSpPr>
          <a:xfrm>
            <a:off x="10852923" y="6967282"/>
            <a:ext cx="6598882" cy="4456836"/>
            <a:chOff x="4608348" y="3841682"/>
            <a:chExt cx="3638550" cy="2457450"/>
          </a:xfrm>
        </p:grpSpPr>
        <p:sp>
          <p:nvSpPr>
            <p:cNvPr id="32" name="object 32"/>
            <p:cNvSpPr/>
            <p:nvPr/>
          </p:nvSpPr>
          <p:spPr>
            <a:xfrm>
              <a:off x="4616593" y="3849928"/>
              <a:ext cx="3622040" cy="2440940"/>
            </a:xfrm>
            <a:custGeom>
              <a:avLst/>
              <a:gdLst/>
              <a:ahLst/>
              <a:cxnLst/>
              <a:rect l="l" t="t" r="r" b="b"/>
              <a:pathLst>
                <a:path w="3622040" h="2440940">
                  <a:moveTo>
                    <a:pt x="0" y="0"/>
                  </a:moveTo>
                  <a:lnTo>
                    <a:pt x="0" y="2440552"/>
                  </a:lnTo>
                  <a:lnTo>
                    <a:pt x="3621779" y="2440552"/>
                  </a:lnTo>
                  <a:lnTo>
                    <a:pt x="3621779" y="0"/>
                  </a:lnTo>
                  <a:lnTo>
                    <a:pt x="0" y="0"/>
                  </a:lnTo>
                  <a:close/>
                </a:path>
              </a:pathLst>
            </a:custGeom>
            <a:solidFill>
              <a:srgbClr val="FFFFFF"/>
            </a:solidFill>
          </p:spPr>
          <p:txBody>
            <a:bodyPr wrap="square" lIns="0" tIns="0" rIns="0" bIns="0" rtlCol="0"/>
            <a:lstStyle/>
            <a:p>
              <a:endParaRPr sz="6529"/>
            </a:p>
          </p:txBody>
        </p:sp>
        <p:sp>
          <p:nvSpPr>
            <p:cNvPr id="33" name="object 33"/>
            <p:cNvSpPr/>
            <p:nvPr/>
          </p:nvSpPr>
          <p:spPr>
            <a:xfrm>
              <a:off x="4616593" y="3849927"/>
              <a:ext cx="3622040" cy="2440940"/>
            </a:xfrm>
            <a:custGeom>
              <a:avLst/>
              <a:gdLst/>
              <a:ahLst/>
              <a:cxnLst/>
              <a:rect l="l" t="t" r="r" b="b"/>
              <a:pathLst>
                <a:path w="3622040" h="2440940">
                  <a:moveTo>
                    <a:pt x="0" y="0"/>
                  </a:moveTo>
                  <a:lnTo>
                    <a:pt x="0" y="2440552"/>
                  </a:lnTo>
                  <a:lnTo>
                    <a:pt x="3621776" y="2440552"/>
                  </a:lnTo>
                  <a:lnTo>
                    <a:pt x="3621776" y="0"/>
                  </a:lnTo>
                  <a:lnTo>
                    <a:pt x="0" y="0"/>
                  </a:lnTo>
                  <a:close/>
                </a:path>
              </a:pathLst>
            </a:custGeom>
            <a:ln w="16489">
              <a:solidFill>
                <a:srgbClr val="FFFFFF"/>
              </a:solidFill>
            </a:ln>
          </p:spPr>
          <p:txBody>
            <a:bodyPr wrap="square" lIns="0" tIns="0" rIns="0" bIns="0" rtlCol="0"/>
            <a:lstStyle/>
            <a:p>
              <a:endParaRPr sz="6529"/>
            </a:p>
          </p:txBody>
        </p:sp>
      </p:grpSp>
      <p:sp>
        <p:nvSpPr>
          <p:cNvPr id="34" name="object 34"/>
          <p:cNvSpPr txBox="1"/>
          <p:nvPr/>
        </p:nvSpPr>
        <p:spPr>
          <a:xfrm>
            <a:off x="10924583" y="6966183"/>
            <a:ext cx="6249936" cy="2650434"/>
          </a:xfrm>
          <a:prstGeom prst="rect">
            <a:avLst/>
          </a:prstGeom>
        </p:spPr>
        <p:txBody>
          <a:bodyPr vert="horz" wrap="square" lIns="0" tIns="20729" rIns="0" bIns="0" rtlCol="0">
            <a:spAutoFit/>
          </a:bodyPr>
          <a:lstStyle/>
          <a:p>
            <a:pPr marL="23033" marR="2968918">
              <a:lnSpc>
                <a:spcPct val="126200"/>
              </a:lnSpc>
              <a:spcBef>
                <a:spcPts val="163"/>
              </a:spcBef>
            </a:pPr>
            <a:r>
              <a:rPr sz="2630" spc="-9" dirty="0">
                <a:latin typeface="Times New Roman"/>
                <a:cs typeface="Times New Roman"/>
              </a:rPr>
              <a:t>The </a:t>
            </a:r>
            <a:r>
              <a:rPr sz="2630" dirty="0">
                <a:latin typeface="Times New Roman"/>
                <a:cs typeface="Times New Roman"/>
              </a:rPr>
              <a:t>hour </a:t>
            </a:r>
            <a:r>
              <a:rPr sz="2630" spc="-18" dirty="0">
                <a:latin typeface="Times New Roman"/>
                <a:cs typeface="Times New Roman"/>
              </a:rPr>
              <a:t>in </a:t>
            </a:r>
            <a:r>
              <a:rPr sz="2630" dirty="0">
                <a:latin typeface="Times New Roman"/>
                <a:cs typeface="Times New Roman"/>
              </a:rPr>
              <a:t>the </a:t>
            </a:r>
            <a:r>
              <a:rPr sz="2630" spc="-9" dirty="0">
                <a:latin typeface="Times New Roman"/>
                <a:cs typeface="Times New Roman"/>
              </a:rPr>
              <a:t>clock. </a:t>
            </a:r>
            <a:r>
              <a:rPr sz="2630" dirty="0">
                <a:latin typeface="Times New Roman"/>
                <a:cs typeface="Times New Roman"/>
              </a:rPr>
              <a:t> </a:t>
            </a:r>
            <a:r>
              <a:rPr sz="2630" spc="-9" dirty="0">
                <a:latin typeface="Times New Roman"/>
                <a:cs typeface="Times New Roman"/>
              </a:rPr>
              <a:t>The</a:t>
            </a:r>
            <a:r>
              <a:rPr sz="2630" spc="-45" dirty="0">
                <a:latin typeface="Times New Roman"/>
                <a:cs typeface="Times New Roman"/>
              </a:rPr>
              <a:t> </a:t>
            </a:r>
            <a:r>
              <a:rPr sz="2630" spc="-9" dirty="0">
                <a:latin typeface="Times New Roman"/>
                <a:cs typeface="Times New Roman"/>
              </a:rPr>
              <a:t>minute</a:t>
            </a:r>
            <a:r>
              <a:rPr sz="2630" spc="-36" dirty="0">
                <a:latin typeface="Times New Roman"/>
                <a:cs typeface="Times New Roman"/>
              </a:rPr>
              <a:t> </a:t>
            </a:r>
            <a:r>
              <a:rPr sz="2630" spc="-18" dirty="0">
                <a:latin typeface="Times New Roman"/>
                <a:cs typeface="Times New Roman"/>
              </a:rPr>
              <a:t>in</a:t>
            </a:r>
            <a:r>
              <a:rPr sz="2630" spc="-27" dirty="0">
                <a:latin typeface="Times New Roman"/>
                <a:cs typeface="Times New Roman"/>
              </a:rPr>
              <a:t> </a:t>
            </a:r>
            <a:r>
              <a:rPr sz="2630" dirty="0">
                <a:latin typeface="Times New Roman"/>
                <a:cs typeface="Times New Roman"/>
              </a:rPr>
              <a:t>the</a:t>
            </a:r>
            <a:r>
              <a:rPr sz="2630" spc="-82" dirty="0">
                <a:latin typeface="Times New Roman"/>
                <a:cs typeface="Times New Roman"/>
              </a:rPr>
              <a:t> </a:t>
            </a:r>
            <a:r>
              <a:rPr sz="2630" spc="-9" dirty="0">
                <a:latin typeface="Times New Roman"/>
                <a:cs typeface="Times New Roman"/>
              </a:rPr>
              <a:t>clock. </a:t>
            </a:r>
            <a:r>
              <a:rPr sz="2630" spc="-626" dirty="0">
                <a:latin typeface="Times New Roman"/>
                <a:cs typeface="Times New Roman"/>
              </a:rPr>
              <a:t> </a:t>
            </a:r>
            <a:r>
              <a:rPr sz="2630" spc="-9" dirty="0">
                <a:latin typeface="Times New Roman"/>
                <a:cs typeface="Times New Roman"/>
              </a:rPr>
              <a:t>The</a:t>
            </a:r>
            <a:r>
              <a:rPr sz="2630" spc="-54" dirty="0">
                <a:latin typeface="Times New Roman"/>
                <a:cs typeface="Times New Roman"/>
              </a:rPr>
              <a:t> </a:t>
            </a:r>
            <a:r>
              <a:rPr sz="2630" spc="-9" dirty="0">
                <a:latin typeface="Times New Roman"/>
                <a:cs typeface="Times New Roman"/>
              </a:rPr>
              <a:t>second</a:t>
            </a:r>
            <a:r>
              <a:rPr sz="2630" dirty="0">
                <a:latin typeface="Times New Roman"/>
                <a:cs typeface="Times New Roman"/>
              </a:rPr>
              <a:t> </a:t>
            </a:r>
            <a:r>
              <a:rPr sz="2630" spc="-18" dirty="0">
                <a:latin typeface="Times New Roman"/>
                <a:cs typeface="Times New Roman"/>
              </a:rPr>
              <a:t>in</a:t>
            </a:r>
            <a:r>
              <a:rPr sz="2630" spc="-36" dirty="0">
                <a:latin typeface="Times New Roman"/>
                <a:cs typeface="Times New Roman"/>
              </a:rPr>
              <a:t> </a:t>
            </a:r>
            <a:r>
              <a:rPr sz="2630" dirty="0">
                <a:latin typeface="Times New Roman"/>
                <a:cs typeface="Times New Roman"/>
              </a:rPr>
              <a:t>the</a:t>
            </a:r>
            <a:r>
              <a:rPr sz="2630" spc="-91" dirty="0">
                <a:latin typeface="Times New Roman"/>
                <a:cs typeface="Times New Roman"/>
              </a:rPr>
              <a:t> </a:t>
            </a:r>
            <a:r>
              <a:rPr sz="2630" spc="-9" dirty="0">
                <a:latin typeface="Times New Roman"/>
                <a:cs typeface="Times New Roman"/>
              </a:rPr>
              <a:t>clock.</a:t>
            </a:r>
            <a:endParaRPr sz="2630">
              <a:latin typeface="Times New Roman"/>
              <a:cs typeface="Times New Roman"/>
            </a:endParaRPr>
          </a:p>
          <a:p>
            <a:pPr marL="23033" marR="9213">
              <a:lnSpc>
                <a:spcPct val="125600"/>
              </a:lnSpc>
              <a:spcBef>
                <a:spcPts val="1016"/>
              </a:spcBef>
            </a:pPr>
            <a:r>
              <a:rPr sz="2630" spc="-9" dirty="0">
                <a:latin typeface="Times New Roman"/>
                <a:cs typeface="Times New Roman"/>
              </a:rPr>
              <a:t>Constructs</a:t>
            </a:r>
            <a:r>
              <a:rPr sz="2630" spc="-45" dirty="0">
                <a:latin typeface="Times New Roman"/>
                <a:cs typeface="Times New Roman"/>
              </a:rPr>
              <a:t> </a:t>
            </a:r>
            <a:r>
              <a:rPr sz="2630" spc="-9" dirty="0">
                <a:latin typeface="Times New Roman"/>
                <a:cs typeface="Times New Roman"/>
              </a:rPr>
              <a:t>a</a:t>
            </a:r>
            <a:r>
              <a:rPr sz="2630" spc="-27" dirty="0">
                <a:latin typeface="Times New Roman"/>
                <a:cs typeface="Times New Roman"/>
              </a:rPr>
              <a:t> </a:t>
            </a:r>
            <a:r>
              <a:rPr sz="2630" spc="-9" dirty="0">
                <a:latin typeface="Times New Roman"/>
                <a:cs typeface="Times New Roman"/>
              </a:rPr>
              <a:t>default</a:t>
            </a:r>
            <a:r>
              <a:rPr sz="2630" spc="18" dirty="0">
                <a:latin typeface="Times New Roman"/>
                <a:cs typeface="Times New Roman"/>
              </a:rPr>
              <a:t> </a:t>
            </a:r>
            <a:r>
              <a:rPr sz="2630" spc="-18" dirty="0">
                <a:latin typeface="Times New Roman"/>
                <a:cs typeface="Times New Roman"/>
              </a:rPr>
              <a:t>clock</a:t>
            </a:r>
            <a:r>
              <a:rPr sz="2630" spc="27" dirty="0">
                <a:latin typeface="Times New Roman"/>
                <a:cs typeface="Times New Roman"/>
              </a:rPr>
              <a:t> </a:t>
            </a:r>
            <a:r>
              <a:rPr sz="2630" spc="-18" dirty="0">
                <a:latin typeface="Times New Roman"/>
                <a:cs typeface="Times New Roman"/>
              </a:rPr>
              <a:t>for</a:t>
            </a:r>
            <a:r>
              <a:rPr sz="2630" spc="-9" dirty="0">
                <a:latin typeface="Times New Roman"/>
                <a:cs typeface="Times New Roman"/>
              </a:rPr>
              <a:t> the</a:t>
            </a:r>
            <a:r>
              <a:rPr sz="2630" spc="-27" dirty="0">
                <a:latin typeface="Times New Roman"/>
                <a:cs typeface="Times New Roman"/>
              </a:rPr>
              <a:t> </a:t>
            </a:r>
            <a:r>
              <a:rPr sz="2630" spc="-18" dirty="0">
                <a:latin typeface="Times New Roman"/>
                <a:cs typeface="Times New Roman"/>
              </a:rPr>
              <a:t>current</a:t>
            </a:r>
            <a:r>
              <a:rPr sz="2630" spc="18" dirty="0">
                <a:latin typeface="Times New Roman"/>
                <a:cs typeface="Times New Roman"/>
              </a:rPr>
              <a:t> </a:t>
            </a:r>
            <a:r>
              <a:rPr sz="2630" spc="-18" dirty="0">
                <a:latin typeface="Times New Roman"/>
                <a:cs typeface="Times New Roman"/>
              </a:rPr>
              <a:t>time. </a:t>
            </a:r>
            <a:r>
              <a:rPr sz="2630" spc="-635" dirty="0">
                <a:latin typeface="Times New Roman"/>
                <a:cs typeface="Times New Roman"/>
              </a:rPr>
              <a:t> </a:t>
            </a:r>
            <a:r>
              <a:rPr sz="2630" spc="-9" dirty="0">
                <a:latin typeface="Times New Roman"/>
                <a:cs typeface="Times New Roman"/>
              </a:rPr>
              <a:t>Constructs</a:t>
            </a:r>
            <a:r>
              <a:rPr sz="2630" spc="-36" dirty="0">
                <a:latin typeface="Times New Roman"/>
                <a:cs typeface="Times New Roman"/>
              </a:rPr>
              <a:t> </a:t>
            </a:r>
            <a:r>
              <a:rPr sz="2630" spc="-9" dirty="0">
                <a:latin typeface="Times New Roman"/>
                <a:cs typeface="Times New Roman"/>
              </a:rPr>
              <a:t>a</a:t>
            </a:r>
            <a:r>
              <a:rPr sz="2630" spc="18" dirty="0">
                <a:latin typeface="Times New Roman"/>
                <a:cs typeface="Times New Roman"/>
              </a:rPr>
              <a:t> </a:t>
            </a:r>
            <a:r>
              <a:rPr sz="2630" spc="-9" dirty="0">
                <a:latin typeface="Times New Roman"/>
                <a:cs typeface="Times New Roman"/>
              </a:rPr>
              <a:t>clock</a:t>
            </a:r>
            <a:r>
              <a:rPr sz="2630" spc="-18" dirty="0">
                <a:latin typeface="Times New Roman"/>
                <a:cs typeface="Times New Roman"/>
              </a:rPr>
              <a:t> with </a:t>
            </a:r>
            <a:r>
              <a:rPr sz="2630" spc="-9" dirty="0">
                <a:latin typeface="Times New Roman"/>
                <a:cs typeface="Times New Roman"/>
              </a:rPr>
              <a:t>the</a:t>
            </a:r>
            <a:r>
              <a:rPr sz="2630" spc="-27" dirty="0">
                <a:latin typeface="Times New Roman"/>
                <a:cs typeface="Times New Roman"/>
              </a:rPr>
              <a:t> </a:t>
            </a:r>
            <a:r>
              <a:rPr sz="2630" spc="-18" dirty="0">
                <a:latin typeface="Times New Roman"/>
                <a:cs typeface="Times New Roman"/>
              </a:rPr>
              <a:t>specified time.</a:t>
            </a:r>
            <a:endParaRPr sz="2630">
              <a:latin typeface="Times New Roman"/>
              <a:cs typeface="Times New Roman"/>
            </a:endParaRPr>
          </a:p>
        </p:txBody>
      </p:sp>
      <p:sp>
        <p:nvSpPr>
          <p:cNvPr id="37" name="object 37"/>
          <p:cNvSpPr txBox="1">
            <a:spLocks noGrp="1"/>
          </p:cNvSpPr>
          <p:nvPr>
            <p:ph type="sldNum" sz="quarter" idx="7"/>
          </p:nvPr>
        </p:nvSpPr>
        <p:spPr>
          <a:xfrm>
            <a:off x="9347371" y="7183890"/>
            <a:ext cx="285115" cy="243204"/>
          </a:xfrm>
          <a:prstGeom prst="rect">
            <a:avLst/>
          </a:prstGeom>
        </p:spPr>
        <p:txBody>
          <a:bodyPr vert="horz" wrap="square" lIns="0" tIns="0" rIns="0" bIns="0" rtlCol="0">
            <a:spAutoFit/>
          </a:bodyPr>
          <a:lstStyle>
            <a:defPPr>
              <a:defRPr lang="en-TR"/>
            </a:defPPr>
            <a:lvl1pPr marL="0" algn="l" defTabSz="914400" rtl="0" eaLnBrk="1" latinLnBrk="0" hangingPunct="1">
              <a:defRPr sz="155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785"/>
              </a:lnSpc>
            </a:pPr>
            <a:fld id="{81D60167-4931-47E6-BA6A-407CBD079E47}" type="slidenum">
              <a:rPr lang="en-TR" spc="-5" smtClean="0"/>
              <a:pPr marL="38100">
                <a:lnSpc>
                  <a:spcPts val="1785"/>
                </a:lnSpc>
              </a:pPr>
              <a:t>77</a:t>
            </a:fld>
            <a:endParaRPr spc="-9" dirty="0"/>
          </a:p>
        </p:txBody>
      </p:sp>
      <p:sp>
        <p:nvSpPr>
          <p:cNvPr id="35" name="object 35"/>
          <p:cNvSpPr txBox="1"/>
          <p:nvPr/>
        </p:nvSpPr>
        <p:spPr>
          <a:xfrm>
            <a:off x="10924583" y="10059532"/>
            <a:ext cx="6284485" cy="1196420"/>
          </a:xfrm>
          <a:prstGeom prst="rect">
            <a:avLst/>
          </a:prstGeom>
        </p:spPr>
        <p:txBody>
          <a:bodyPr vert="horz" wrap="square" lIns="0" tIns="42611" rIns="0" bIns="0" rtlCol="0">
            <a:spAutoFit/>
          </a:bodyPr>
          <a:lstStyle/>
          <a:p>
            <a:pPr marL="23033" marR="9213">
              <a:lnSpc>
                <a:spcPct val="95100"/>
              </a:lnSpc>
              <a:spcBef>
                <a:spcPts val="336"/>
              </a:spcBef>
            </a:pPr>
            <a:r>
              <a:rPr sz="2630" spc="-18" dirty="0">
                <a:latin typeface="Times New Roman"/>
                <a:cs typeface="Times New Roman"/>
              </a:rPr>
              <a:t>Sets</a:t>
            </a:r>
            <a:r>
              <a:rPr sz="2630" dirty="0">
                <a:latin typeface="Times New Roman"/>
                <a:cs typeface="Times New Roman"/>
              </a:rPr>
              <a:t> </a:t>
            </a:r>
            <a:r>
              <a:rPr sz="2630" spc="-9" dirty="0">
                <a:latin typeface="Times New Roman"/>
                <a:cs typeface="Times New Roman"/>
              </a:rPr>
              <a:t>hour,</a:t>
            </a:r>
            <a:r>
              <a:rPr sz="2630" spc="-27" dirty="0">
                <a:latin typeface="Times New Roman"/>
                <a:cs typeface="Times New Roman"/>
              </a:rPr>
              <a:t> </a:t>
            </a:r>
            <a:r>
              <a:rPr sz="2630" spc="-18" dirty="0">
                <a:latin typeface="Times New Roman"/>
                <a:cs typeface="Times New Roman"/>
              </a:rPr>
              <a:t>minute,</a:t>
            </a:r>
            <a:r>
              <a:rPr sz="2630" spc="-27" dirty="0">
                <a:latin typeface="Times New Roman"/>
                <a:cs typeface="Times New Roman"/>
              </a:rPr>
              <a:t> </a:t>
            </a:r>
            <a:r>
              <a:rPr sz="2630" spc="-9" dirty="0">
                <a:latin typeface="Times New Roman"/>
                <a:cs typeface="Times New Roman"/>
              </a:rPr>
              <a:t>and</a:t>
            </a:r>
            <a:r>
              <a:rPr sz="2630" spc="27" dirty="0">
                <a:latin typeface="Times New Roman"/>
                <a:cs typeface="Times New Roman"/>
              </a:rPr>
              <a:t> </a:t>
            </a:r>
            <a:r>
              <a:rPr sz="2630" spc="-18" dirty="0">
                <a:latin typeface="Times New Roman"/>
                <a:cs typeface="Times New Roman"/>
              </a:rPr>
              <a:t>second</a:t>
            </a:r>
            <a:r>
              <a:rPr sz="2630" spc="27" dirty="0">
                <a:latin typeface="Times New Roman"/>
                <a:cs typeface="Times New Roman"/>
              </a:rPr>
              <a:t> </a:t>
            </a:r>
            <a:r>
              <a:rPr sz="2630" spc="-18" dirty="0">
                <a:latin typeface="Times New Roman"/>
                <a:cs typeface="Times New Roman"/>
              </a:rPr>
              <a:t>for</a:t>
            </a:r>
            <a:r>
              <a:rPr sz="2630" spc="-9" dirty="0">
                <a:latin typeface="Times New Roman"/>
                <a:cs typeface="Times New Roman"/>
              </a:rPr>
              <a:t> </a:t>
            </a:r>
            <a:r>
              <a:rPr sz="2630" spc="-18" dirty="0">
                <a:latin typeface="Times New Roman"/>
                <a:cs typeface="Times New Roman"/>
              </a:rPr>
              <a:t>current</a:t>
            </a:r>
            <a:r>
              <a:rPr sz="2630" spc="27" dirty="0">
                <a:latin typeface="Times New Roman"/>
                <a:cs typeface="Times New Roman"/>
              </a:rPr>
              <a:t> </a:t>
            </a:r>
            <a:r>
              <a:rPr sz="2630" spc="-18" dirty="0">
                <a:latin typeface="Times New Roman"/>
                <a:cs typeface="Times New Roman"/>
              </a:rPr>
              <a:t>time. </a:t>
            </a:r>
            <a:r>
              <a:rPr sz="2630" spc="-635" dirty="0">
                <a:latin typeface="Times New Roman"/>
                <a:cs typeface="Times New Roman"/>
              </a:rPr>
              <a:t> </a:t>
            </a:r>
            <a:r>
              <a:rPr sz="2630" spc="-18" dirty="0">
                <a:latin typeface="Times New Roman"/>
                <a:cs typeface="Times New Roman"/>
              </a:rPr>
              <a:t>Sets</a:t>
            </a:r>
            <a:r>
              <a:rPr sz="2630" dirty="0">
                <a:latin typeface="Times New Roman"/>
                <a:cs typeface="Times New Roman"/>
              </a:rPr>
              <a:t> </a:t>
            </a:r>
            <a:r>
              <a:rPr sz="2630" spc="-9" dirty="0">
                <a:latin typeface="Times New Roman"/>
                <a:cs typeface="Times New Roman"/>
              </a:rPr>
              <a:t>clock</a:t>
            </a:r>
            <a:r>
              <a:rPr sz="2630" spc="-18" dirty="0">
                <a:latin typeface="Times New Roman"/>
                <a:cs typeface="Times New Roman"/>
              </a:rPr>
              <a:t> pane’s</a:t>
            </a:r>
            <a:r>
              <a:rPr sz="2630" spc="9" dirty="0">
                <a:latin typeface="Times New Roman"/>
                <a:cs typeface="Times New Roman"/>
              </a:rPr>
              <a:t> </a:t>
            </a:r>
            <a:r>
              <a:rPr sz="2630" spc="-18" dirty="0">
                <a:latin typeface="Times New Roman"/>
                <a:cs typeface="Times New Roman"/>
              </a:rPr>
              <a:t>width</a:t>
            </a:r>
            <a:r>
              <a:rPr sz="2630" spc="27" dirty="0">
                <a:latin typeface="Times New Roman"/>
                <a:cs typeface="Times New Roman"/>
              </a:rPr>
              <a:t> </a:t>
            </a:r>
            <a:r>
              <a:rPr sz="2630" spc="-27" dirty="0">
                <a:latin typeface="Times New Roman"/>
                <a:cs typeface="Times New Roman"/>
              </a:rPr>
              <a:t>and</a:t>
            </a:r>
            <a:r>
              <a:rPr sz="2630" spc="36" dirty="0">
                <a:latin typeface="Times New Roman"/>
                <a:cs typeface="Times New Roman"/>
              </a:rPr>
              <a:t> </a:t>
            </a:r>
            <a:r>
              <a:rPr sz="2630" spc="-18" dirty="0">
                <a:latin typeface="Times New Roman"/>
                <a:cs typeface="Times New Roman"/>
              </a:rPr>
              <a:t>repaint </a:t>
            </a:r>
            <a:r>
              <a:rPr sz="2630" spc="-9" dirty="0">
                <a:latin typeface="Times New Roman"/>
                <a:cs typeface="Times New Roman"/>
              </a:rPr>
              <a:t>the</a:t>
            </a:r>
            <a:r>
              <a:rPr sz="2630" spc="-18" dirty="0">
                <a:latin typeface="Times New Roman"/>
                <a:cs typeface="Times New Roman"/>
              </a:rPr>
              <a:t> </a:t>
            </a:r>
            <a:r>
              <a:rPr sz="2630" spc="-9" dirty="0">
                <a:latin typeface="Times New Roman"/>
                <a:cs typeface="Times New Roman"/>
              </a:rPr>
              <a:t>clock, </a:t>
            </a:r>
            <a:r>
              <a:rPr sz="2630" dirty="0">
                <a:latin typeface="Times New Roman"/>
                <a:cs typeface="Times New Roman"/>
              </a:rPr>
              <a:t> </a:t>
            </a:r>
            <a:r>
              <a:rPr sz="2630" spc="-18" dirty="0">
                <a:latin typeface="Times New Roman"/>
                <a:cs typeface="Times New Roman"/>
              </a:rPr>
              <a:t>Sets</a:t>
            </a:r>
            <a:r>
              <a:rPr sz="2630" dirty="0">
                <a:latin typeface="Times New Roman"/>
                <a:cs typeface="Times New Roman"/>
              </a:rPr>
              <a:t> </a:t>
            </a:r>
            <a:r>
              <a:rPr sz="2630" spc="-9" dirty="0">
                <a:latin typeface="Times New Roman"/>
                <a:cs typeface="Times New Roman"/>
              </a:rPr>
              <a:t>clock </a:t>
            </a:r>
            <a:r>
              <a:rPr sz="2630" spc="-18" dirty="0">
                <a:latin typeface="Times New Roman"/>
                <a:cs typeface="Times New Roman"/>
              </a:rPr>
              <a:t>pane’s</a:t>
            </a:r>
            <a:r>
              <a:rPr sz="2630" spc="9" dirty="0">
                <a:latin typeface="Times New Roman"/>
                <a:cs typeface="Times New Roman"/>
              </a:rPr>
              <a:t> </a:t>
            </a:r>
            <a:r>
              <a:rPr sz="2630" spc="-18" dirty="0">
                <a:latin typeface="Times New Roman"/>
                <a:cs typeface="Times New Roman"/>
              </a:rPr>
              <a:t>height</a:t>
            </a:r>
            <a:r>
              <a:rPr sz="2630" spc="-9" dirty="0">
                <a:latin typeface="Times New Roman"/>
                <a:cs typeface="Times New Roman"/>
              </a:rPr>
              <a:t> and</a:t>
            </a:r>
            <a:r>
              <a:rPr sz="2630" spc="27" dirty="0">
                <a:latin typeface="Times New Roman"/>
                <a:cs typeface="Times New Roman"/>
              </a:rPr>
              <a:t> </a:t>
            </a:r>
            <a:r>
              <a:rPr sz="2630" spc="-18" dirty="0">
                <a:latin typeface="Times New Roman"/>
                <a:cs typeface="Times New Roman"/>
              </a:rPr>
              <a:t>repaint</a:t>
            </a:r>
            <a:r>
              <a:rPr sz="2630" spc="-9" dirty="0">
                <a:latin typeface="Times New Roman"/>
                <a:cs typeface="Times New Roman"/>
              </a:rPr>
              <a:t> the</a:t>
            </a:r>
            <a:r>
              <a:rPr sz="2630" spc="-18" dirty="0">
                <a:latin typeface="Times New Roman"/>
                <a:cs typeface="Times New Roman"/>
              </a:rPr>
              <a:t> </a:t>
            </a:r>
            <a:r>
              <a:rPr sz="2630" spc="-9" dirty="0">
                <a:latin typeface="Times New Roman"/>
                <a:cs typeface="Times New Roman"/>
              </a:rPr>
              <a:t>clock,</a:t>
            </a:r>
            <a:endParaRPr sz="263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33814" y="298243"/>
            <a:ext cx="11501402" cy="1377996"/>
          </a:xfrm>
          <a:prstGeom prst="rect">
            <a:avLst/>
          </a:prstGeom>
        </p:spPr>
        <p:txBody>
          <a:bodyPr vert="horz" wrap="square" lIns="0" tIns="24184" rIns="0" bIns="0" numCol="1" rtlCol="0" anchor="ctr" anchorCtr="0" compatLnSpc="1">
            <a:prstTxWarp prst="textNoShape">
              <a:avLst/>
            </a:prstTxWarp>
            <a:spAutoFit/>
          </a:bodyPr>
          <a:lstStyle/>
          <a:p>
            <a:pPr marL="23033">
              <a:spcBef>
                <a:spcPts val="190"/>
              </a:spcBef>
            </a:pPr>
            <a:r>
              <a:rPr sz="8796" b="1" dirty="0">
                <a:latin typeface="Times New Roman"/>
                <a:cs typeface="Times New Roman"/>
              </a:rPr>
              <a:t>Use</a:t>
            </a:r>
            <a:r>
              <a:rPr sz="8796" b="1" spc="-36" dirty="0">
                <a:latin typeface="Times New Roman"/>
                <a:cs typeface="Times New Roman"/>
              </a:rPr>
              <a:t> </a:t>
            </a:r>
            <a:r>
              <a:rPr sz="8796" b="1" dirty="0">
                <a:latin typeface="Times New Roman"/>
                <a:cs typeface="Times New Roman"/>
              </a:rPr>
              <a:t>the</a:t>
            </a:r>
            <a:r>
              <a:rPr sz="8796" b="1" spc="-36" dirty="0">
                <a:latin typeface="Times New Roman"/>
                <a:cs typeface="Times New Roman"/>
              </a:rPr>
              <a:t> </a:t>
            </a:r>
            <a:r>
              <a:rPr sz="8796" spc="-9" dirty="0"/>
              <a:t>ClockPane</a:t>
            </a:r>
            <a:r>
              <a:rPr sz="8796" spc="-36" dirty="0"/>
              <a:t> </a:t>
            </a:r>
            <a:r>
              <a:rPr sz="8796" b="1" dirty="0">
                <a:latin typeface="Times New Roman"/>
                <a:cs typeface="Times New Roman"/>
              </a:rPr>
              <a:t>Class</a:t>
            </a:r>
            <a:endParaRPr sz="8796" dirty="0">
              <a:latin typeface="Times New Roman"/>
              <a:cs typeface="Times New Roman"/>
            </a:endParaRPr>
          </a:p>
        </p:txBody>
      </p:sp>
      <p:grpSp>
        <p:nvGrpSpPr>
          <p:cNvPr id="3" name="object 3"/>
          <p:cNvGrpSpPr/>
          <p:nvPr/>
        </p:nvGrpSpPr>
        <p:grpSpPr>
          <a:xfrm>
            <a:off x="17211675" y="11016170"/>
            <a:ext cx="3606928" cy="1475247"/>
            <a:chOff x="8114493" y="6074193"/>
            <a:chExt cx="1988820" cy="813435"/>
          </a:xfrm>
        </p:grpSpPr>
        <p:pic>
          <p:nvPicPr>
            <p:cNvPr id="4" name="object 4"/>
            <p:cNvPicPr/>
            <p:nvPr/>
          </p:nvPicPr>
          <p:blipFill>
            <a:blip r:embed="rId2" cstate="print"/>
            <a:stretch>
              <a:fillRect/>
            </a:stretch>
          </p:blipFill>
          <p:spPr>
            <a:xfrm>
              <a:off x="8114493" y="6074193"/>
              <a:ext cx="1988748" cy="812988"/>
            </a:xfrm>
            <a:prstGeom prst="rect">
              <a:avLst/>
            </a:prstGeom>
          </p:spPr>
        </p:pic>
        <p:sp>
          <p:nvSpPr>
            <p:cNvPr id="5" name="object 5"/>
            <p:cNvSpPr/>
            <p:nvPr/>
          </p:nvSpPr>
          <p:spPr>
            <a:xfrm>
              <a:off x="8170514" y="6130261"/>
              <a:ext cx="1849120" cy="673100"/>
            </a:xfrm>
            <a:custGeom>
              <a:avLst/>
              <a:gdLst/>
              <a:ahLst/>
              <a:cxnLst/>
              <a:rect l="l" t="t" r="r" b="b"/>
              <a:pathLst>
                <a:path w="1849120" h="673100">
                  <a:moveTo>
                    <a:pt x="0" y="0"/>
                  </a:moveTo>
                  <a:lnTo>
                    <a:pt x="0" y="672818"/>
                  </a:lnTo>
                  <a:lnTo>
                    <a:pt x="1848695" y="672818"/>
                  </a:lnTo>
                  <a:lnTo>
                    <a:pt x="1848695" y="0"/>
                  </a:lnTo>
                  <a:lnTo>
                    <a:pt x="0" y="0"/>
                  </a:lnTo>
                  <a:close/>
                </a:path>
              </a:pathLst>
            </a:custGeom>
            <a:solidFill>
              <a:srgbClr val="38A1BA"/>
            </a:solidFill>
          </p:spPr>
          <p:txBody>
            <a:bodyPr wrap="square" lIns="0" tIns="0" rIns="0" bIns="0" rtlCol="0"/>
            <a:lstStyle/>
            <a:p>
              <a:endParaRPr sz="6529"/>
            </a:p>
          </p:txBody>
        </p:sp>
        <p:sp>
          <p:nvSpPr>
            <p:cNvPr id="6" name="object 6"/>
            <p:cNvSpPr/>
            <p:nvPr/>
          </p:nvSpPr>
          <p:spPr>
            <a:xfrm>
              <a:off x="8170514" y="6130261"/>
              <a:ext cx="1849120" cy="42545"/>
            </a:xfrm>
            <a:custGeom>
              <a:avLst/>
              <a:gdLst/>
              <a:ahLst/>
              <a:cxnLst/>
              <a:rect l="l" t="t" r="r" b="b"/>
              <a:pathLst>
                <a:path w="1849120" h="42545">
                  <a:moveTo>
                    <a:pt x="1848695" y="0"/>
                  </a:moveTo>
                  <a:lnTo>
                    <a:pt x="0" y="0"/>
                  </a:lnTo>
                  <a:lnTo>
                    <a:pt x="42015" y="42050"/>
                  </a:lnTo>
                  <a:lnTo>
                    <a:pt x="1806680" y="42050"/>
                  </a:lnTo>
                  <a:lnTo>
                    <a:pt x="1848695" y="0"/>
                  </a:lnTo>
                  <a:close/>
                </a:path>
              </a:pathLst>
            </a:custGeom>
            <a:solidFill>
              <a:srgbClr val="60B4C8"/>
            </a:solidFill>
          </p:spPr>
          <p:txBody>
            <a:bodyPr wrap="square" lIns="0" tIns="0" rIns="0" bIns="0" rtlCol="0"/>
            <a:lstStyle/>
            <a:p>
              <a:endParaRPr sz="6529"/>
            </a:p>
          </p:txBody>
        </p:sp>
        <p:sp>
          <p:nvSpPr>
            <p:cNvPr id="7" name="object 7"/>
            <p:cNvSpPr/>
            <p:nvPr/>
          </p:nvSpPr>
          <p:spPr>
            <a:xfrm>
              <a:off x="8170514" y="6130261"/>
              <a:ext cx="42545" cy="673100"/>
            </a:xfrm>
            <a:custGeom>
              <a:avLst/>
              <a:gdLst/>
              <a:ahLst/>
              <a:cxnLst/>
              <a:rect l="l" t="t" r="r" b="b"/>
              <a:pathLst>
                <a:path w="42545" h="673100">
                  <a:moveTo>
                    <a:pt x="0" y="0"/>
                  </a:moveTo>
                  <a:lnTo>
                    <a:pt x="0" y="672818"/>
                  </a:lnTo>
                  <a:lnTo>
                    <a:pt x="42015" y="630766"/>
                  </a:lnTo>
                  <a:lnTo>
                    <a:pt x="42015" y="42050"/>
                  </a:lnTo>
                  <a:lnTo>
                    <a:pt x="0" y="0"/>
                  </a:lnTo>
                  <a:close/>
                </a:path>
              </a:pathLst>
            </a:custGeom>
            <a:solidFill>
              <a:srgbClr val="88C7D6"/>
            </a:solidFill>
          </p:spPr>
          <p:txBody>
            <a:bodyPr wrap="square" lIns="0" tIns="0" rIns="0" bIns="0" rtlCol="0"/>
            <a:lstStyle/>
            <a:p>
              <a:endParaRPr sz="6529"/>
            </a:p>
          </p:txBody>
        </p:sp>
        <p:sp>
          <p:nvSpPr>
            <p:cNvPr id="8" name="object 8"/>
            <p:cNvSpPr/>
            <p:nvPr/>
          </p:nvSpPr>
          <p:spPr>
            <a:xfrm>
              <a:off x="9977195" y="6130261"/>
              <a:ext cx="42545" cy="673100"/>
            </a:xfrm>
            <a:custGeom>
              <a:avLst/>
              <a:gdLst/>
              <a:ahLst/>
              <a:cxnLst/>
              <a:rect l="l" t="t" r="r" b="b"/>
              <a:pathLst>
                <a:path w="42545" h="673100">
                  <a:moveTo>
                    <a:pt x="42015" y="0"/>
                  </a:moveTo>
                  <a:lnTo>
                    <a:pt x="0" y="42050"/>
                  </a:lnTo>
                  <a:lnTo>
                    <a:pt x="0" y="630766"/>
                  </a:lnTo>
                  <a:lnTo>
                    <a:pt x="42015" y="672818"/>
                  </a:lnTo>
                  <a:lnTo>
                    <a:pt x="42015" y="0"/>
                  </a:lnTo>
                  <a:close/>
                </a:path>
              </a:pathLst>
            </a:custGeom>
            <a:solidFill>
              <a:srgbClr val="226170"/>
            </a:solidFill>
          </p:spPr>
          <p:txBody>
            <a:bodyPr wrap="square" lIns="0" tIns="0" rIns="0" bIns="0" rtlCol="0"/>
            <a:lstStyle/>
            <a:p>
              <a:endParaRPr sz="6529"/>
            </a:p>
          </p:txBody>
        </p:sp>
        <p:sp>
          <p:nvSpPr>
            <p:cNvPr id="9" name="object 9"/>
            <p:cNvSpPr/>
            <p:nvPr/>
          </p:nvSpPr>
          <p:spPr>
            <a:xfrm>
              <a:off x="8170514" y="6761028"/>
              <a:ext cx="1849120" cy="42545"/>
            </a:xfrm>
            <a:custGeom>
              <a:avLst/>
              <a:gdLst/>
              <a:ahLst/>
              <a:cxnLst/>
              <a:rect l="l" t="t" r="r" b="b"/>
              <a:pathLst>
                <a:path w="1849120" h="42545">
                  <a:moveTo>
                    <a:pt x="1806680" y="0"/>
                  </a:moveTo>
                  <a:lnTo>
                    <a:pt x="42015" y="0"/>
                  </a:lnTo>
                  <a:lnTo>
                    <a:pt x="0" y="42051"/>
                  </a:lnTo>
                  <a:lnTo>
                    <a:pt x="1848695" y="42051"/>
                  </a:lnTo>
                  <a:lnTo>
                    <a:pt x="1806680" y="0"/>
                  </a:lnTo>
                  <a:close/>
                </a:path>
              </a:pathLst>
            </a:custGeom>
            <a:solidFill>
              <a:srgbClr val="2D8195"/>
            </a:solidFill>
          </p:spPr>
          <p:txBody>
            <a:bodyPr wrap="square" lIns="0" tIns="0" rIns="0" bIns="0" rtlCol="0"/>
            <a:lstStyle/>
            <a:p>
              <a:endParaRPr sz="6529"/>
            </a:p>
          </p:txBody>
        </p:sp>
      </p:grpSp>
      <p:sp>
        <p:nvSpPr>
          <p:cNvPr id="10" name="object 10"/>
          <p:cNvSpPr txBox="1"/>
          <p:nvPr/>
        </p:nvSpPr>
        <p:spPr>
          <a:xfrm>
            <a:off x="17389473" y="11281130"/>
            <a:ext cx="3200398" cy="761656"/>
          </a:xfrm>
          <a:prstGeom prst="rect">
            <a:avLst/>
          </a:prstGeom>
        </p:spPr>
        <p:txBody>
          <a:bodyPr vert="horz" wrap="square" lIns="0" tIns="21881" rIns="0" bIns="0" rtlCol="0">
            <a:spAutoFit/>
          </a:bodyPr>
          <a:lstStyle/>
          <a:p>
            <a:pPr marL="1043382">
              <a:spcBef>
                <a:spcPts val="172"/>
              </a:spcBef>
            </a:pPr>
            <a:r>
              <a:rPr sz="4806" spc="-9" dirty="0">
                <a:latin typeface="Book Antiqua"/>
                <a:cs typeface="Book Antiqua"/>
              </a:rPr>
              <a:t>Run</a:t>
            </a:r>
            <a:endParaRPr sz="4806">
              <a:latin typeface="Book Antiqua"/>
              <a:cs typeface="Book Antiqua"/>
            </a:endParaRPr>
          </a:p>
        </p:txBody>
      </p:sp>
      <p:grpSp>
        <p:nvGrpSpPr>
          <p:cNvPr id="11" name="object 11"/>
          <p:cNvGrpSpPr/>
          <p:nvPr/>
        </p:nvGrpSpPr>
        <p:grpSpPr>
          <a:xfrm>
            <a:off x="12109451" y="11016170"/>
            <a:ext cx="5010774" cy="1475247"/>
            <a:chOff x="5301183" y="6074193"/>
            <a:chExt cx="2762885" cy="813435"/>
          </a:xfrm>
        </p:grpSpPr>
        <p:pic>
          <p:nvPicPr>
            <p:cNvPr id="12" name="object 12"/>
            <p:cNvPicPr/>
            <p:nvPr/>
          </p:nvPicPr>
          <p:blipFill>
            <a:blip r:embed="rId3" cstate="print"/>
            <a:stretch>
              <a:fillRect/>
            </a:stretch>
          </p:blipFill>
          <p:spPr>
            <a:xfrm>
              <a:off x="5301183" y="6074193"/>
              <a:ext cx="2762540" cy="812988"/>
            </a:xfrm>
            <a:prstGeom prst="rect">
              <a:avLst/>
            </a:prstGeom>
          </p:spPr>
        </p:pic>
        <p:sp>
          <p:nvSpPr>
            <p:cNvPr id="13" name="object 13"/>
            <p:cNvSpPr/>
            <p:nvPr/>
          </p:nvSpPr>
          <p:spPr>
            <a:xfrm>
              <a:off x="5357203" y="6130261"/>
              <a:ext cx="2622550" cy="673100"/>
            </a:xfrm>
            <a:custGeom>
              <a:avLst/>
              <a:gdLst/>
              <a:ahLst/>
              <a:cxnLst/>
              <a:rect l="l" t="t" r="r" b="b"/>
              <a:pathLst>
                <a:path w="2622550" h="673100">
                  <a:moveTo>
                    <a:pt x="0" y="0"/>
                  </a:moveTo>
                  <a:lnTo>
                    <a:pt x="0" y="672818"/>
                  </a:lnTo>
                  <a:lnTo>
                    <a:pt x="2622487" y="672818"/>
                  </a:lnTo>
                  <a:lnTo>
                    <a:pt x="2622487" y="0"/>
                  </a:lnTo>
                  <a:lnTo>
                    <a:pt x="0" y="0"/>
                  </a:lnTo>
                  <a:close/>
                </a:path>
              </a:pathLst>
            </a:custGeom>
            <a:solidFill>
              <a:srgbClr val="00B050"/>
            </a:solidFill>
          </p:spPr>
          <p:txBody>
            <a:bodyPr wrap="square" lIns="0" tIns="0" rIns="0" bIns="0" rtlCol="0"/>
            <a:lstStyle/>
            <a:p>
              <a:endParaRPr sz="6529"/>
            </a:p>
          </p:txBody>
        </p:sp>
        <p:sp>
          <p:nvSpPr>
            <p:cNvPr id="14" name="object 14"/>
            <p:cNvSpPr/>
            <p:nvPr/>
          </p:nvSpPr>
          <p:spPr>
            <a:xfrm>
              <a:off x="5357203" y="6130261"/>
              <a:ext cx="2622550" cy="42545"/>
            </a:xfrm>
            <a:custGeom>
              <a:avLst/>
              <a:gdLst/>
              <a:ahLst/>
              <a:cxnLst/>
              <a:rect l="l" t="t" r="r" b="b"/>
              <a:pathLst>
                <a:path w="2622550" h="42545">
                  <a:moveTo>
                    <a:pt x="2622487" y="0"/>
                  </a:moveTo>
                  <a:lnTo>
                    <a:pt x="0" y="0"/>
                  </a:lnTo>
                  <a:lnTo>
                    <a:pt x="42015" y="42050"/>
                  </a:lnTo>
                  <a:lnTo>
                    <a:pt x="2580472" y="42050"/>
                  </a:lnTo>
                  <a:lnTo>
                    <a:pt x="2622487" y="0"/>
                  </a:lnTo>
                  <a:close/>
                </a:path>
              </a:pathLst>
            </a:custGeom>
            <a:solidFill>
              <a:srgbClr val="33C073"/>
            </a:solidFill>
          </p:spPr>
          <p:txBody>
            <a:bodyPr wrap="square" lIns="0" tIns="0" rIns="0" bIns="0" rtlCol="0"/>
            <a:lstStyle/>
            <a:p>
              <a:endParaRPr sz="6529"/>
            </a:p>
          </p:txBody>
        </p:sp>
        <p:sp>
          <p:nvSpPr>
            <p:cNvPr id="15" name="object 15"/>
            <p:cNvSpPr/>
            <p:nvPr/>
          </p:nvSpPr>
          <p:spPr>
            <a:xfrm>
              <a:off x="5357203" y="6130261"/>
              <a:ext cx="42545" cy="673100"/>
            </a:xfrm>
            <a:custGeom>
              <a:avLst/>
              <a:gdLst/>
              <a:ahLst/>
              <a:cxnLst/>
              <a:rect l="l" t="t" r="r" b="b"/>
              <a:pathLst>
                <a:path w="42545" h="673100">
                  <a:moveTo>
                    <a:pt x="0" y="0"/>
                  </a:moveTo>
                  <a:lnTo>
                    <a:pt x="0" y="672818"/>
                  </a:lnTo>
                  <a:lnTo>
                    <a:pt x="42015" y="630766"/>
                  </a:lnTo>
                  <a:lnTo>
                    <a:pt x="42015" y="42050"/>
                  </a:lnTo>
                  <a:lnTo>
                    <a:pt x="0" y="0"/>
                  </a:lnTo>
                  <a:close/>
                </a:path>
              </a:pathLst>
            </a:custGeom>
            <a:solidFill>
              <a:srgbClr val="66D096"/>
            </a:solidFill>
          </p:spPr>
          <p:txBody>
            <a:bodyPr wrap="square" lIns="0" tIns="0" rIns="0" bIns="0" rtlCol="0"/>
            <a:lstStyle/>
            <a:p>
              <a:endParaRPr sz="6529"/>
            </a:p>
          </p:txBody>
        </p:sp>
        <p:sp>
          <p:nvSpPr>
            <p:cNvPr id="16" name="object 16"/>
            <p:cNvSpPr/>
            <p:nvPr/>
          </p:nvSpPr>
          <p:spPr>
            <a:xfrm>
              <a:off x="7937676" y="6130261"/>
              <a:ext cx="42545" cy="673100"/>
            </a:xfrm>
            <a:custGeom>
              <a:avLst/>
              <a:gdLst/>
              <a:ahLst/>
              <a:cxnLst/>
              <a:rect l="l" t="t" r="r" b="b"/>
              <a:pathLst>
                <a:path w="42545" h="673100">
                  <a:moveTo>
                    <a:pt x="42015" y="0"/>
                  </a:moveTo>
                  <a:lnTo>
                    <a:pt x="0" y="42050"/>
                  </a:lnTo>
                  <a:lnTo>
                    <a:pt x="0" y="630766"/>
                  </a:lnTo>
                  <a:lnTo>
                    <a:pt x="42015" y="672818"/>
                  </a:lnTo>
                  <a:lnTo>
                    <a:pt x="42015" y="0"/>
                  </a:lnTo>
                  <a:close/>
                </a:path>
              </a:pathLst>
            </a:custGeom>
            <a:solidFill>
              <a:srgbClr val="006A30"/>
            </a:solidFill>
          </p:spPr>
          <p:txBody>
            <a:bodyPr wrap="square" lIns="0" tIns="0" rIns="0" bIns="0" rtlCol="0"/>
            <a:lstStyle/>
            <a:p>
              <a:endParaRPr sz="6529"/>
            </a:p>
          </p:txBody>
        </p:sp>
        <p:sp>
          <p:nvSpPr>
            <p:cNvPr id="17" name="object 17"/>
            <p:cNvSpPr/>
            <p:nvPr/>
          </p:nvSpPr>
          <p:spPr>
            <a:xfrm>
              <a:off x="5357203" y="6761028"/>
              <a:ext cx="2622550" cy="42545"/>
            </a:xfrm>
            <a:custGeom>
              <a:avLst/>
              <a:gdLst/>
              <a:ahLst/>
              <a:cxnLst/>
              <a:rect l="l" t="t" r="r" b="b"/>
              <a:pathLst>
                <a:path w="2622550" h="42545">
                  <a:moveTo>
                    <a:pt x="2580472" y="0"/>
                  </a:moveTo>
                  <a:lnTo>
                    <a:pt x="42015" y="0"/>
                  </a:lnTo>
                  <a:lnTo>
                    <a:pt x="0" y="42051"/>
                  </a:lnTo>
                  <a:lnTo>
                    <a:pt x="2622487" y="42051"/>
                  </a:lnTo>
                  <a:lnTo>
                    <a:pt x="2580472" y="0"/>
                  </a:lnTo>
                  <a:close/>
                </a:path>
              </a:pathLst>
            </a:custGeom>
            <a:solidFill>
              <a:srgbClr val="008D40"/>
            </a:solidFill>
          </p:spPr>
          <p:txBody>
            <a:bodyPr wrap="square" lIns="0" tIns="0" rIns="0" bIns="0" rtlCol="0"/>
            <a:lstStyle/>
            <a:p>
              <a:endParaRPr sz="6529"/>
            </a:p>
          </p:txBody>
        </p:sp>
      </p:grpSp>
      <p:sp>
        <p:nvSpPr>
          <p:cNvPr id="18" name="object 18"/>
          <p:cNvSpPr txBox="1"/>
          <p:nvPr/>
        </p:nvSpPr>
        <p:spPr>
          <a:xfrm>
            <a:off x="12287248" y="11387594"/>
            <a:ext cx="4604246" cy="575714"/>
          </a:xfrm>
          <a:prstGeom prst="rect">
            <a:avLst/>
          </a:prstGeom>
        </p:spPr>
        <p:txBody>
          <a:bodyPr vert="horz" wrap="square" lIns="0" tIns="31094" rIns="0" bIns="0" rtlCol="0">
            <a:spAutoFit/>
          </a:bodyPr>
          <a:lstStyle/>
          <a:p>
            <a:pPr marL="940887">
              <a:spcBef>
                <a:spcPts val="245"/>
              </a:spcBef>
            </a:pPr>
            <a:r>
              <a:rPr sz="3537" spc="27" dirty="0">
                <a:solidFill>
                  <a:srgbClr val="CBCBCB"/>
                </a:solidFill>
                <a:latin typeface="Book Antiqua"/>
                <a:cs typeface="Book Antiqua"/>
              </a:rPr>
              <a:t>DisplayClock</a:t>
            </a:r>
            <a:endParaRPr sz="3537">
              <a:latin typeface="Book Antiqua"/>
              <a:cs typeface="Book Antiqua"/>
            </a:endParaRPr>
          </a:p>
        </p:txBody>
      </p:sp>
      <p:grpSp>
        <p:nvGrpSpPr>
          <p:cNvPr id="19" name="object 19"/>
          <p:cNvGrpSpPr/>
          <p:nvPr/>
        </p:nvGrpSpPr>
        <p:grpSpPr>
          <a:xfrm>
            <a:off x="10991849" y="11076545"/>
            <a:ext cx="937433" cy="1153941"/>
            <a:chOff x="4684950" y="6107484"/>
            <a:chExt cx="516890" cy="636270"/>
          </a:xfrm>
        </p:grpSpPr>
        <p:sp>
          <p:nvSpPr>
            <p:cNvPr id="20" name="object 20"/>
            <p:cNvSpPr/>
            <p:nvPr/>
          </p:nvSpPr>
          <p:spPr>
            <a:xfrm>
              <a:off x="4684951" y="6107484"/>
              <a:ext cx="516890" cy="636270"/>
            </a:xfrm>
            <a:custGeom>
              <a:avLst/>
              <a:gdLst/>
              <a:ahLst/>
              <a:cxnLst/>
              <a:rect l="l" t="t" r="r" b="b"/>
              <a:pathLst>
                <a:path w="516889" h="636270">
                  <a:moveTo>
                    <a:pt x="0" y="0"/>
                  </a:moveTo>
                  <a:lnTo>
                    <a:pt x="0" y="636023"/>
                  </a:lnTo>
                  <a:lnTo>
                    <a:pt x="516444" y="636023"/>
                  </a:lnTo>
                  <a:lnTo>
                    <a:pt x="516444" y="0"/>
                  </a:lnTo>
                  <a:lnTo>
                    <a:pt x="0" y="0"/>
                  </a:lnTo>
                  <a:close/>
                </a:path>
              </a:pathLst>
            </a:custGeom>
            <a:solidFill>
              <a:srgbClr val="92D050"/>
            </a:solidFill>
          </p:spPr>
          <p:txBody>
            <a:bodyPr wrap="square" lIns="0" tIns="0" rIns="0" bIns="0" rtlCol="0"/>
            <a:lstStyle/>
            <a:p>
              <a:endParaRPr sz="6529"/>
            </a:p>
          </p:txBody>
        </p:sp>
        <p:sp>
          <p:nvSpPr>
            <p:cNvPr id="21" name="object 21"/>
            <p:cNvSpPr/>
            <p:nvPr/>
          </p:nvSpPr>
          <p:spPr>
            <a:xfrm>
              <a:off x="4684951" y="6107484"/>
              <a:ext cx="516890" cy="32384"/>
            </a:xfrm>
            <a:custGeom>
              <a:avLst/>
              <a:gdLst/>
              <a:ahLst/>
              <a:cxnLst/>
              <a:rect l="l" t="t" r="r" b="b"/>
              <a:pathLst>
                <a:path w="516889" h="32385">
                  <a:moveTo>
                    <a:pt x="516444" y="0"/>
                  </a:moveTo>
                  <a:lnTo>
                    <a:pt x="0" y="0"/>
                  </a:lnTo>
                  <a:lnTo>
                    <a:pt x="32277" y="32304"/>
                  </a:lnTo>
                  <a:lnTo>
                    <a:pt x="484165" y="32304"/>
                  </a:lnTo>
                  <a:lnTo>
                    <a:pt x="516444" y="0"/>
                  </a:lnTo>
                  <a:close/>
                </a:path>
              </a:pathLst>
            </a:custGeom>
            <a:solidFill>
              <a:srgbClr val="A8D973"/>
            </a:solidFill>
          </p:spPr>
          <p:txBody>
            <a:bodyPr wrap="square" lIns="0" tIns="0" rIns="0" bIns="0" rtlCol="0"/>
            <a:lstStyle/>
            <a:p>
              <a:endParaRPr sz="6529"/>
            </a:p>
          </p:txBody>
        </p:sp>
        <p:sp>
          <p:nvSpPr>
            <p:cNvPr id="22" name="object 22"/>
            <p:cNvSpPr/>
            <p:nvPr/>
          </p:nvSpPr>
          <p:spPr>
            <a:xfrm>
              <a:off x="4684950" y="6107484"/>
              <a:ext cx="32384" cy="636270"/>
            </a:xfrm>
            <a:custGeom>
              <a:avLst/>
              <a:gdLst/>
              <a:ahLst/>
              <a:cxnLst/>
              <a:rect l="l" t="t" r="r" b="b"/>
              <a:pathLst>
                <a:path w="32385" h="636270">
                  <a:moveTo>
                    <a:pt x="0" y="0"/>
                  </a:moveTo>
                  <a:lnTo>
                    <a:pt x="0" y="636023"/>
                  </a:lnTo>
                  <a:lnTo>
                    <a:pt x="32278" y="603718"/>
                  </a:lnTo>
                  <a:lnTo>
                    <a:pt x="32278" y="32304"/>
                  </a:lnTo>
                  <a:lnTo>
                    <a:pt x="0" y="0"/>
                  </a:lnTo>
                  <a:close/>
                </a:path>
              </a:pathLst>
            </a:custGeom>
            <a:solidFill>
              <a:srgbClr val="BEE396"/>
            </a:solidFill>
          </p:spPr>
          <p:txBody>
            <a:bodyPr wrap="square" lIns="0" tIns="0" rIns="0" bIns="0" rtlCol="0"/>
            <a:lstStyle/>
            <a:p>
              <a:endParaRPr sz="6529"/>
            </a:p>
          </p:txBody>
        </p:sp>
        <p:sp>
          <p:nvSpPr>
            <p:cNvPr id="23" name="object 23"/>
            <p:cNvSpPr/>
            <p:nvPr/>
          </p:nvSpPr>
          <p:spPr>
            <a:xfrm>
              <a:off x="5169117" y="6107484"/>
              <a:ext cx="32384" cy="636270"/>
            </a:xfrm>
            <a:custGeom>
              <a:avLst/>
              <a:gdLst/>
              <a:ahLst/>
              <a:cxnLst/>
              <a:rect l="l" t="t" r="r" b="b"/>
              <a:pathLst>
                <a:path w="32385" h="636270">
                  <a:moveTo>
                    <a:pt x="32278" y="0"/>
                  </a:moveTo>
                  <a:lnTo>
                    <a:pt x="0" y="32304"/>
                  </a:lnTo>
                  <a:lnTo>
                    <a:pt x="0" y="603718"/>
                  </a:lnTo>
                  <a:lnTo>
                    <a:pt x="32278" y="636023"/>
                  </a:lnTo>
                  <a:lnTo>
                    <a:pt x="32278" y="0"/>
                  </a:lnTo>
                  <a:close/>
                </a:path>
              </a:pathLst>
            </a:custGeom>
            <a:solidFill>
              <a:srgbClr val="587D30"/>
            </a:solidFill>
          </p:spPr>
          <p:txBody>
            <a:bodyPr wrap="square" lIns="0" tIns="0" rIns="0" bIns="0" rtlCol="0"/>
            <a:lstStyle/>
            <a:p>
              <a:endParaRPr sz="6529"/>
            </a:p>
          </p:txBody>
        </p:sp>
        <p:sp>
          <p:nvSpPr>
            <p:cNvPr id="24" name="object 24"/>
            <p:cNvSpPr/>
            <p:nvPr/>
          </p:nvSpPr>
          <p:spPr>
            <a:xfrm>
              <a:off x="4684941" y="6263990"/>
              <a:ext cx="516890" cy="480059"/>
            </a:xfrm>
            <a:custGeom>
              <a:avLst/>
              <a:gdLst/>
              <a:ahLst/>
              <a:cxnLst/>
              <a:rect l="l" t="t" r="r" b="b"/>
              <a:pathLst>
                <a:path w="516889" h="480059">
                  <a:moveTo>
                    <a:pt x="379285" y="80759"/>
                  </a:moveTo>
                  <a:lnTo>
                    <a:pt x="298589" y="0"/>
                  </a:lnTo>
                  <a:lnTo>
                    <a:pt x="137198" y="0"/>
                  </a:lnTo>
                  <a:lnTo>
                    <a:pt x="137198" y="323049"/>
                  </a:lnTo>
                  <a:lnTo>
                    <a:pt x="379285" y="323049"/>
                  </a:lnTo>
                  <a:lnTo>
                    <a:pt x="379285" y="80759"/>
                  </a:lnTo>
                  <a:close/>
                </a:path>
                <a:path w="516889" h="480059">
                  <a:moveTo>
                    <a:pt x="516445" y="479526"/>
                  </a:moveTo>
                  <a:lnTo>
                    <a:pt x="484174" y="447217"/>
                  </a:lnTo>
                  <a:lnTo>
                    <a:pt x="32283" y="447217"/>
                  </a:lnTo>
                  <a:lnTo>
                    <a:pt x="0" y="479526"/>
                  </a:lnTo>
                  <a:lnTo>
                    <a:pt x="516445" y="479526"/>
                  </a:lnTo>
                  <a:close/>
                </a:path>
              </a:pathLst>
            </a:custGeom>
            <a:solidFill>
              <a:srgbClr val="75A640"/>
            </a:solidFill>
          </p:spPr>
          <p:txBody>
            <a:bodyPr wrap="square" lIns="0" tIns="0" rIns="0" bIns="0" rtlCol="0"/>
            <a:lstStyle/>
            <a:p>
              <a:endParaRPr sz="6529"/>
            </a:p>
          </p:txBody>
        </p:sp>
        <p:sp>
          <p:nvSpPr>
            <p:cNvPr id="25" name="object 25"/>
            <p:cNvSpPr/>
            <p:nvPr/>
          </p:nvSpPr>
          <p:spPr>
            <a:xfrm>
              <a:off x="4983532" y="6263983"/>
              <a:ext cx="81280" cy="81280"/>
            </a:xfrm>
            <a:custGeom>
              <a:avLst/>
              <a:gdLst/>
              <a:ahLst/>
              <a:cxnLst/>
              <a:rect l="l" t="t" r="r" b="b"/>
              <a:pathLst>
                <a:path w="81279" h="81279">
                  <a:moveTo>
                    <a:pt x="0" y="0"/>
                  </a:moveTo>
                  <a:lnTo>
                    <a:pt x="0" y="80761"/>
                  </a:lnTo>
                  <a:lnTo>
                    <a:pt x="80694" y="80761"/>
                  </a:lnTo>
                  <a:lnTo>
                    <a:pt x="0" y="0"/>
                  </a:lnTo>
                  <a:close/>
                </a:path>
              </a:pathLst>
            </a:custGeom>
            <a:solidFill>
              <a:srgbClr val="587D30"/>
            </a:solidFill>
          </p:spPr>
          <p:txBody>
            <a:bodyPr wrap="square" lIns="0" tIns="0" rIns="0" bIns="0" rtlCol="0"/>
            <a:lstStyle/>
            <a:p>
              <a:endParaRPr sz="6529"/>
            </a:p>
          </p:txBody>
        </p:sp>
      </p:grpSp>
      <p:pic>
        <p:nvPicPr>
          <p:cNvPr id="26" name="object 26"/>
          <p:cNvPicPr/>
          <p:nvPr/>
        </p:nvPicPr>
        <p:blipFill>
          <a:blip r:embed="rId4" cstate="print"/>
          <a:stretch>
            <a:fillRect/>
          </a:stretch>
        </p:blipFill>
        <p:spPr>
          <a:xfrm>
            <a:off x="8278405" y="2381634"/>
            <a:ext cx="6359435" cy="6895172"/>
          </a:xfrm>
          <a:prstGeom prst="rect">
            <a:avLst/>
          </a:prstGeom>
        </p:spPr>
      </p:pic>
      <p:sp>
        <p:nvSpPr>
          <p:cNvPr id="28" name="object 28"/>
          <p:cNvSpPr txBox="1">
            <a:spLocks noGrp="1"/>
          </p:cNvSpPr>
          <p:nvPr>
            <p:ph type="sldNum" sz="quarter" idx="7"/>
          </p:nvPr>
        </p:nvSpPr>
        <p:spPr>
          <a:xfrm>
            <a:off x="9347371" y="7183890"/>
            <a:ext cx="285115" cy="243204"/>
          </a:xfrm>
          <a:prstGeom prst="rect">
            <a:avLst/>
          </a:prstGeom>
        </p:spPr>
        <p:txBody>
          <a:bodyPr vert="horz" wrap="square" lIns="0" tIns="0" rIns="0" bIns="0" rtlCol="0">
            <a:spAutoFit/>
          </a:bodyPr>
          <a:lstStyle>
            <a:defPPr>
              <a:defRPr lang="en-TR"/>
            </a:defPPr>
            <a:lvl1pPr marL="0" algn="l" defTabSz="914400" rtl="0" eaLnBrk="1" latinLnBrk="0" hangingPunct="1">
              <a:defRPr sz="155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785"/>
              </a:lnSpc>
            </a:pPr>
            <a:fld id="{81D60167-4931-47E6-BA6A-407CBD079E47}" type="slidenum">
              <a:rPr lang="en-TR" spc="-5" smtClean="0"/>
              <a:pPr marL="38100">
                <a:lnSpc>
                  <a:spcPts val="1785"/>
                </a:lnSpc>
              </a:pPr>
              <a:t>78</a:t>
            </a:fld>
            <a:endParaRPr spc="-9"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Google Shape;295;p36"/>
          <p:cNvSpPr txBox="1">
            <a:spLocks noGrp="1"/>
          </p:cNvSpPr>
          <p:nvPr>
            <p:ph type="title"/>
          </p:nvPr>
        </p:nvSpPr>
        <p:spPr>
          <a:xfrm>
            <a:off x="765750" y="263524"/>
            <a:ext cx="22852500" cy="2022445"/>
          </a:xfrm>
          <a:prstGeom prst="rect">
            <a:avLst/>
          </a:prstGeom>
        </p:spPr>
        <p:txBody>
          <a:bodyPr/>
          <a:lstStyle/>
          <a:p>
            <a:r>
              <a:rPr lang="en-AU" dirty="0"/>
              <a:t>Homework - 1</a:t>
            </a:r>
          </a:p>
        </p:txBody>
      </p:sp>
      <p:sp>
        <p:nvSpPr>
          <p:cNvPr id="436" name="Google Shape;296;p36"/>
          <p:cNvSpPr txBox="1">
            <a:spLocks noGrp="1"/>
          </p:cNvSpPr>
          <p:nvPr>
            <p:ph type="body" idx="1"/>
          </p:nvPr>
        </p:nvSpPr>
        <p:spPr>
          <a:xfrm>
            <a:off x="838228" y="2606681"/>
            <a:ext cx="22707546" cy="9823486"/>
          </a:xfrm>
          <a:prstGeom prst="rect">
            <a:avLst/>
          </a:prstGeom>
        </p:spPr>
        <p:txBody>
          <a:bodyPr/>
          <a:lstStyle/>
          <a:p>
            <a:endParaRPr dirty="0"/>
          </a:p>
          <a:p>
            <a:r>
              <a:rPr lang="en-US" dirty="0"/>
              <a:t>Work on your own sample shapes program.</a:t>
            </a:r>
            <a:endParaRPr dirty="0"/>
          </a:p>
        </p:txBody>
      </p:sp>
      <p:pic>
        <p:nvPicPr>
          <p:cNvPr id="437" name="CS 106A | Assignment 2" descr="CS 106A | Assignment 2"/>
          <p:cNvPicPr>
            <a:picLocks noChangeAspect="1"/>
          </p:cNvPicPr>
          <p:nvPr/>
        </p:nvPicPr>
        <p:blipFill>
          <a:blip r:embed="rId2"/>
          <a:stretch>
            <a:fillRect/>
          </a:stretch>
        </p:blipFill>
        <p:spPr>
          <a:xfrm>
            <a:off x="1056816" y="8929692"/>
            <a:ext cx="3767378" cy="4061055"/>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44A363-2E32-F2FC-F297-2EAB8337D681}"/>
              </a:ext>
            </a:extLst>
          </p:cNvPr>
          <p:cNvSpPr>
            <a:spLocks noGrp="1"/>
          </p:cNvSpPr>
          <p:nvPr>
            <p:ph type="title"/>
          </p:nvPr>
        </p:nvSpPr>
        <p:spPr/>
        <p:txBody>
          <a:bodyPr/>
          <a:lstStyle/>
          <a:p>
            <a:r>
              <a:rPr lang="en-US" dirty="0"/>
              <a:t>IntelliJ and Java FX</a:t>
            </a:r>
          </a:p>
        </p:txBody>
      </p:sp>
    </p:spTree>
    <p:extLst>
      <p:ext uri="{BB962C8B-B14F-4D97-AF65-F5344CB8AC3E}">
        <p14:creationId xmlns:p14="http://schemas.microsoft.com/office/powerpoint/2010/main" val="212782871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elecek Ders"/>
          <p:cNvSpPr txBox="1">
            <a:spLocks noGrp="1"/>
          </p:cNvSpPr>
          <p:nvPr>
            <p:ph type="title"/>
          </p:nvPr>
        </p:nvSpPr>
        <p:spPr>
          <a:xfrm>
            <a:off x="765750" y="263524"/>
            <a:ext cx="22852500" cy="2022445"/>
          </a:xfrm>
          <a:prstGeom prst="rect">
            <a:avLst/>
          </a:prstGeom>
        </p:spPr>
        <p:txBody>
          <a:bodyPr/>
          <a:lstStyle/>
          <a:p>
            <a:r>
              <a:rPr lang="en-US" dirty="0"/>
              <a:t>Next Lecture</a:t>
            </a:r>
            <a:endParaRPr dirty="0"/>
          </a:p>
        </p:txBody>
      </p:sp>
      <p:sp>
        <p:nvSpPr>
          <p:cNvPr id="266" name="Double-click to edit"/>
          <p:cNvSpPr txBox="1">
            <a:spLocks noGrp="1"/>
          </p:cNvSpPr>
          <p:nvPr>
            <p:ph type="body" idx="1"/>
          </p:nvPr>
        </p:nvSpPr>
        <p:spPr>
          <a:xfrm>
            <a:off x="838228" y="2606681"/>
            <a:ext cx="22707546" cy="9823486"/>
          </a:xfrm>
          <a:prstGeom prst="rect">
            <a:avLst/>
          </a:prstGeom>
        </p:spPr>
        <p:txBody>
          <a:bodyPr/>
          <a:lstStyle/>
          <a:p>
            <a:r>
              <a:rPr lang="en-US" dirty="0"/>
              <a:t>We will continue to the topic.</a:t>
            </a:r>
            <a:endParaRPr dirty="0"/>
          </a:p>
        </p:txBody>
      </p:sp>
      <p:sp>
        <p:nvSpPr>
          <p:cNvPr id="267" name="Slide Number"/>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80</a:t>
            </a:fld>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Uygulama"/>
          <p:cNvSpPr txBox="1">
            <a:spLocks noGrp="1"/>
          </p:cNvSpPr>
          <p:nvPr>
            <p:ph type="title"/>
          </p:nvPr>
        </p:nvSpPr>
        <p:spPr>
          <a:xfrm>
            <a:off x="765750" y="263524"/>
            <a:ext cx="22852500" cy="2022445"/>
          </a:xfrm>
          <a:prstGeom prst="rect">
            <a:avLst/>
          </a:prstGeom>
        </p:spPr>
        <p:txBody>
          <a:bodyPr/>
          <a:lstStyle/>
          <a:p>
            <a:r>
              <a:rPr lang="en-AU" dirty="0"/>
              <a:t>Programming Session</a:t>
            </a:r>
          </a:p>
        </p:txBody>
      </p:sp>
      <p:sp>
        <p:nvSpPr>
          <p:cNvPr id="268" name="Double-click to edit"/>
          <p:cNvSpPr txBox="1">
            <a:spLocks noGrp="1"/>
          </p:cNvSpPr>
          <p:nvPr>
            <p:ph type="body" idx="1"/>
          </p:nvPr>
        </p:nvSpPr>
        <p:spPr>
          <a:xfrm>
            <a:off x="838228" y="2606681"/>
            <a:ext cx="22707546" cy="9823486"/>
          </a:xfrm>
          <a:prstGeom prst="rect">
            <a:avLst/>
          </a:prstGeom>
        </p:spPr>
        <p:txBody>
          <a:bodyPr/>
          <a:lstStyle/>
          <a:p>
            <a:pPr marL="1385092" lvl="1" indent="-877092">
              <a:buSzPts val="6500"/>
              <a:buChar char="•"/>
              <a:defRPr sz="6500"/>
            </a:pPr>
            <a:endParaRPr dirty="0"/>
          </a:p>
          <a:p>
            <a:pPr marL="1385092" lvl="1" indent="-877092">
              <a:buSzPts val="6500"/>
              <a:buChar char="•"/>
              <a:defRPr sz="6500"/>
            </a:pPr>
            <a:r>
              <a:rPr lang="tr-TR" dirty="0"/>
              <a:t>Java FX</a:t>
            </a:r>
            <a:endParaRPr dirty="0"/>
          </a:p>
        </p:txBody>
      </p:sp>
      <p:sp>
        <p:nvSpPr>
          <p:cNvPr id="269" name="Slide Number"/>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81</a:t>
            </a:fld>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Google Shape;323;p40"/>
          <p:cNvSpPr txBox="1">
            <a:spLocks noGrp="1"/>
          </p:cNvSpPr>
          <p:nvPr>
            <p:ph type="title"/>
          </p:nvPr>
        </p:nvSpPr>
        <p:spPr>
          <a:xfrm>
            <a:off x="765750" y="263524"/>
            <a:ext cx="22852500" cy="2022445"/>
          </a:xfrm>
          <a:prstGeom prst="rect">
            <a:avLst/>
          </a:prstGeom>
        </p:spPr>
        <p:txBody>
          <a:bodyPr/>
          <a:lstStyle>
            <a:lvl1pPr>
              <a:defRPr sz="8400"/>
            </a:lvl1pPr>
          </a:lstStyle>
          <a:p>
            <a:r>
              <a:rPr lang="en-AU"/>
              <a:t>Summary</a:t>
            </a:r>
          </a:p>
        </p:txBody>
      </p:sp>
      <p:sp>
        <p:nvSpPr>
          <p:cNvPr id="273" name="Google Shape;324;p40"/>
          <p:cNvSpPr txBox="1">
            <a:spLocks noGrp="1"/>
          </p:cNvSpPr>
          <p:nvPr>
            <p:ph type="body" idx="1"/>
          </p:nvPr>
        </p:nvSpPr>
        <p:spPr>
          <a:xfrm>
            <a:off x="838228" y="2606681"/>
            <a:ext cx="22707546" cy="9823486"/>
          </a:xfrm>
          <a:prstGeom prst="rect">
            <a:avLst/>
          </a:prstGeom>
        </p:spPr>
        <p:txBody>
          <a:bodyPr/>
          <a:lstStyle>
            <a:lvl1pPr marL="1165919" indent="-823019">
              <a:spcBef>
                <a:spcPts val="0"/>
              </a:spcBef>
            </a:lvl1pPr>
          </a:lstStyle>
          <a:p>
            <a:r>
              <a:rPr lang="en-US" dirty="0"/>
              <a:t>As a result, this week we learned  Java FX group, panes, </a:t>
            </a:r>
            <a:r>
              <a:rPr lang="en-US" dirty="0" err="1"/>
              <a:t>ui</a:t>
            </a:r>
            <a:r>
              <a:rPr lang="en-US" dirty="0"/>
              <a:t> controls and shapes. </a:t>
            </a:r>
            <a:endParaRPr dirty="0"/>
          </a:p>
        </p:txBody>
      </p:sp>
      <p:sp>
        <p:nvSpPr>
          <p:cNvPr id="274" name="Google Shape;325;p40"/>
          <p:cNvSpPr txBox="1">
            <a:spLocks noGrp="1"/>
          </p:cNvSpPr>
          <p:nvPr>
            <p:ph type="sldNum" sz="quarter" idx="4294967295"/>
          </p:nvPr>
        </p:nvSpPr>
        <p:spPr>
          <a:xfrm>
            <a:off x="20572868" y="12813612"/>
            <a:ext cx="534528" cy="5284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82</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oogle Shape;59;p4"/>
          <p:cNvSpPr txBox="1">
            <a:spLocks noGrp="1"/>
          </p:cNvSpPr>
          <p:nvPr>
            <p:ph type="title"/>
          </p:nvPr>
        </p:nvSpPr>
        <p:spPr>
          <a:xfrm>
            <a:off x="765750" y="263524"/>
            <a:ext cx="22852500" cy="2022445"/>
          </a:xfrm>
          <a:prstGeom prst="rect">
            <a:avLst/>
          </a:prstGeom>
        </p:spPr>
        <p:txBody>
          <a:bodyPr/>
          <a:lstStyle/>
          <a:p>
            <a:r>
              <a:rPr lang="en-US" dirty="0"/>
              <a:t>Installing JavaFX</a:t>
            </a:r>
            <a:endParaRPr dirty="0"/>
          </a:p>
        </p:txBody>
      </p:sp>
      <p:sp>
        <p:nvSpPr>
          <p:cNvPr id="209" name="Google Shape;60;p4"/>
          <p:cNvSpPr txBox="1">
            <a:spLocks noGrp="1"/>
          </p:cNvSpPr>
          <p:nvPr>
            <p:ph type="body" idx="1"/>
          </p:nvPr>
        </p:nvSpPr>
        <p:spPr>
          <a:xfrm>
            <a:off x="838228" y="2606681"/>
            <a:ext cx="22707546" cy="9823486"/>
          </a:xfrm>
          <a:prstGeom prst="rect">
            <a:avLst/>
          </a:prstGeom>
        </p:spPr>
        <p:txBody>
          <a:bodyPr/>
          <a:lstStyle>
            <a:lvl1pPr marL="750093" indent="-750093">
              <a:spcBef>
                <a:spcPts val="0"/>
              </a:spcBef>
            </a:lvl1pPr>
          </a:lstStyle>
          <a:p>
            <a:r>
              <a:rPr lang="en-US" dirty="0"/>
              <a:t>With IntelliJ IDEA create a new Project.</a:t>
            </a:r>
            <a:endParaRPr dirty="0"/>
          </a:p>
        </p:txBody>
      </p:sp>
      <p:sp>
        <p:nvSpPr>
          <p:cNvPr id="210" name="Google Shape;61;p4"/>
          <p:cNvSpPr txBox="1">
            <a:spLocks noGrp="1"/>
          </p:cNvSpPr>
          <p:nvPr>
            <p:ph type="sldNum" sz="quarter" idx="4294967295"/>
          </p:nvPr>
        </p:nvSpPr>
        <p:spPr>
          <a:xfrm>
            <a:off x="20572868" y="12813612"/>
            <a:ext cx="534528" cy="528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211" name="Screen Shot 2022-04-12 at 07.51.21.png" descr="Screen Shot 2022-04-12 at 07.51.21.png"/>
          <p:cNvPicPr>
            <a:picLocks noChangeAspect="1"/>
          </p:cNvPicPr>
          <p:nvPr/>
        </p:nvPicPr>
        <p:blipFill>
          <a:blip r:embed="rId2"/>
          <a:srcRect l="18084" r="730" b="12887"/>
          <a:stretch>
            <a:fillRect/>
          </a:stretch>
        </p:blipFill>
        <p:spPr>
          <a:xfrm>
            <a:off x="7035906" y="4293277"/>
            <a:ext cx="11670802" cy="7826870"/>
          </a:xfrm>
          <a:prstGeom prst="rect">
            <a:avLst/>
          </a:prstGeom>
          <a:ln w="12700">
            <a:miter lim="400000"/>
          </a:ln>
        </p:spPr>
      </p:pic>
    </p:spTree>
    <p:extLst>
      <p:ext uri="{BB962C8B-B14F-4D97-AF65-F5344CB8AC3E}">
        <p14:creationId xmlns:p14="http://schemas.microsoft.com/office/powerpoint/2010/main" val="3864234815"/>
      </p:ext>
    </p:extLst>
  </p:cSld>
  <p:clrMapOvr>
    <a:masterClrMapping/>
  </p:clrMapOvr>
  <p:transition spd="med"/>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Them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76200" dist="38100" dir="5400000" algn="ctr" rotWithShape="0">
            <a:srgbClr val="000000">
              <a:alpha val="34999"/>
            </a:srgbClr>
          </a:outerShdw>
        </a:effectLst>
      </a:spPr>
      <a:bodyPr vert="horz" wrap="square" lIns="91440" tIns="91440" rIns="91440" bIns="91440" numCol="1" anchor="ctr" anchorCtr="0" compatLnSpc="1">
        <a:prstTxWarp prst="textNoShape">
          <a:avLst/>
        </a:prstTxWarp>
        <a:spAutoFit/>
      </a:bodyPr>
      <a:lstStyle>
        <a:defPPr marL="385763" marR="0" indent="-385763" algn="l" defTabSz="1828800" rtl="0" eaLnBrk="1" fontAlgn="base" latinLnBrk="0" hangingPunct="0">
          <a:lnSpc>
            <a:spcPct val="100000"/>
          </a:lnSpc>
          <a:spcBef>
            <a:spcPct val="0"/>
          </a:spcBef>
          <a:spcAft>
            <a:spcPct val="0"/>
          </a:spcAft>
          <a:buClr>
            <a:srgbClr val="3333CC"/>
          </a:buClr>
          <a:buSzPct val="100000"/>
          <a:buFontTx/>
          <a:buChar char="■"/>
          <a:tabLst/>
          <a:defRPr kumimoji="0" lang="en-TR" altLang="en-TR" sz="36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72A376"/>
      </a:accent1>
      <a:accent2>
        <a:srgbClr val="B0CCB0"/>
      </a:accent2>
      <a:accent3>
        <a:srgbClr val="FFFFFF"/>
      </a:accent3>
      <a:accent4>
        <a:srgbClr val="000000"/>
      </a:accent4>
      <a:accent5>
        <a:srgbClr val="BCCEBD"/>
      </a:accent5>
      <a:accent6>
        <a:srgbClr val="9FB99F"/>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TotalTime>
  <Words>8293</Words>
  <Application>Microsoft Macintosh PowerPoint</Application>
  <PresentationFormat>Custom</PresentationFormat>
  <Paragraphs>1049</Paragraphs>
  <Slides>82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Book Antiqua</vt:lpstr>
      <vt:lpstr>Calibri</vt:lpstr>
      <vt:lpstr>Courier New</vt:lpstr>
      <vt:lpstr>Times New Roman</vt:lpstr>
      <vt:lpstr>Wingdings</vt:lpstr>
      <vt:lpstr>Office Theme</vt:lpstr>
      <vt:lpstr>Advanced Programming  CMP 102</vt:lpstr>
      <vt:lpstr>Course Plan</vt:lpstr>
      <vt:lpstr>Course Plan</vt:lpstr>
      <vt:lpstr>Last Lecture</vt:lpstr>
      <vt:lpstr>Introduction</vt:lpstr>
      <vt:lpstr> VISUAL PROGRAMMING</vt:lpstr>
      <vt:lpstr>JavaFX Program Structure</vt:lpstr>
      <vt:lpstr>IntelliJ and Java FX</vt:lpstr>
      <vt:lpstr>Installing JavaFX</vt:lpstr>
      <vt:lpstr>Installing JavaFX</vt:lpstr>
      <vt:lpstr>Installing JavaFX</vt:lpstr>
      <vt:lpstr> JavaFX and Scene Builder</vt:lpstr>
      <vt:lpstr>Installing JavaFX Scene Builder</vt:lpstr>
      <vt:lpstr>Installing JavaFX Scene Builder</vt:lpstr>
      <vt:lpstr>Installing JavaFX Scene Builder</vt:lpstr>
      <vt:lpstr>JavaFX Program Structure</vt:lpstr>
      <vt:lpstr>A JavaFX Program</vt:lpstr>
      <vt:lpstr>A JavaFX Program</vt:lpstr>
      <vt:lpstr>A JavaFX Program</vt:lpstr>
      <vt:lpstr>A JavaFX Program</vt:lpstr>
      <vt:lpstr>A JavaFX Program</vt:lpstr>
      <vt:lpstr>A JavaFX Program</vt:lpstr>
      <vt:lpstr>A JavaFX Program</vt:lpstr>
      <vt:lpstr>The Basic Structure of a JavaFX Program</vt:lpstr>
      <vt:lpstr>The Basic Structure of a JavaFX Program</vt:lpstr>
      <vt:lpstr>The Basic Structure of a JavaFX Program</vt:lpstr>
      <vt:lpstr>A JavaFX Program</vt:lpstr>
      <vt:lpstr>JavaFX Program with multiple Stage</vt:lpstr>
      <vt:lpstr>The Basic Structure of a JavaFX Program</vt:lpstr>
      <vt:lpstr>Pane, Group, UI Control, Shape</vt:lpstr>
      <vt:lpstr>The Basic Structure of a JavaFX Program</vt:lpstr>
      <vt:lpstr>JavaFX Program with multiple Stage</vt:lpstr>
      <vt:lpstr>The Basic Structure of a JavaFX Program</vt:lpstr>
      <vt:lpstr>Show a shape on the screen</vt:lpstr>
      <vt:lpstr>Show a shape on the screen</vt:lpstr>
      <vt:lpstr>Show a shape on the screen</vt:lpstr>
      <vt:lpstr>Property Binding</vt:lpstr>
      <vt:lpstr>Property Binding</vt:lpstr>
      <vt:lpstr>Property Binding</vt:lpstr>
      <vt:lpstr>Nodes</vt:lpstr>
      <vt:lpstr>Nodes</vt:lpstr>
      <vt:lpstr>Color Class</vt:lpstr>
      <vt:lpstr>Font Class</vt:lpstr>
      <vt:lpstr>Font</vt:lpstr>
      <vt:lpstr>Image Class</vt:lpstr>
      <vt:lpstr>ImageView Class</vt:lpstr>
      <vt:lpstr>ImageView</vt:lpstr>
      <vt:lpstr>Panes</vt:lpstr>
      <vt:lpstr>FlowPane Class</vt:lpstr>
      <vt:lpstr>FlowPane</vt:lpstr>
      <vt:lpstr>FlowPane Class</vt:lpstr>
      <vt:lpstr>GridPane Class</vt:lpstr>
      <vt:lpstr>GridPane</vt:lpstr>
      <vt:lpstr>BorderPane Class</vt:lpstr>
      <vt:lpstr>BorderPane</vt:lpstr>
      <vt:lpstr>HBox Class</vt:lpstr>
      <vt:lpstr>VBox Class</vt:lpstr>
      <vt:lpstr>HBox, VBox</vt:lpstr>
      <vt:lpstr> Shapes</vt:lpstr>
      <vt:lpstr>Shapes Class</vt:lpstr>
      <vt:lpstr>Shapes Class</vt:lpstr>
      <vt:lpstr>Text</vt:lpstr>
      <vt:lpstr>Text</vt:lpstr>
      <vt:lpstr>Text</vt:lpstr>
      <vt:lpstr>Line</vt:lpstr>
      <vt:lpstr>Line</vt:lpstr>
      <vt:lpstr>Rectangle</vt:lpstr>
      <vt:lpstr>Rectangle</vt:lpstr>
      <vt:lpstr>Circle</vt:lpstr>
      <vt:lpstr>Ellipse</vt:lpstr>
      <vt:lpstr>Ellipse</vt:lpstr>
      <vt:lpstr>Arc</vt:lpstr>
      <vt:lpstr>Arc</vt:lpstr>
      <vt:lpstr>Arc</vt:lpstr>
      <vt:lpstr>Polygon</vt:lpstr>
      <vt:lpstr>Polygon</vt:lpstr>
      <vt:lpstr>Case Study: The ClockPane Class This case study develops a class that displays a clock on a  pane.</vt:lpstr>
      <vt:lpstr>Use the ClockPane Class</vt:lpstr>
      <vt:lpstr>Homework - 1</vt:lpstr>
      <vt:lpstr>Next Lecture</vt:lpstr>
      <vt:lpstr>Programming Session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İleri Programlama  BLG 102</dc:title>
  <cp:lastModifiedBy>Microsoft Office User</cp:lastModifiedBy>
  <cp:revision>134</cp:revision>
  <dcterms:modified xsi:type="dcterms:W3CDTF">2023-04-23T19:58:31Z</dcterms:modified>
</cp:coreProperties>
</file>